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6" r:id="rId2"/>
    <p:sldId id="264" r:id="rId3"/>
    <p:sldId id="265" r:id="rId4"/>
    <p:sldId id="257" r:id="rId5"/>
    <p:sldId id="266" r:id="rId6"/>
    <p:sldId id="267" r:id="rId7"/>
    <p:sldId id="268" r:id="rId8"/>
    <p:sldId id="258" r:id="rId9"/>
    <p:sldId id="269" r:id="rId10"/>
    <p:sldId id="259" r:id="rId11"/>
    <p:sldId id="260" r:id="rId12"/>
    <p:sldId id="270" r:id="rId13"/>
    <p:sldId id="261" r:id="rId14"/>
    <p:sldId id="262" r:id="rId15"/>
    <p:sldId id="263" r:id="rId16"/>
    <p:sldId id="271" r:id="rId17"/>
    <p:sldId id="272" r:id="rId18"/>
    <p:sldId id="273" r:id="rId19"/>
    <p:sldId id="274" r:id="rId20"/>
    <p:sldId id="277" r:id="rId21"/>
    <p:sldId id="278" r:id="rId22"/>
    <p:sldId id="279" r:id="rId23"/>
    <p:sldId id="275" r:id="rId24"/>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8" d="100"/>
          <a:sy n="88" d="100"/>
        </p:scale>
        <p:origin x="-87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1665D0-0822-4392-9AF6-C30BF743C2DA}" type="datetimeFigureOut">
              <a:rPr lang="en-US" smtClean="0"/>
              <a:pPr/>
              <a:t>10/26/2018</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25575C-F8B1-4856-9A6F-05A9646C85CC}" type="slidenum">
              <a:rPr lang="en-US" smtClean="0"/>
              <a:pPr/>
              <a:t>‹#›</a:t>
            </a:fld>
            <a:endParaRPr lang="en-US"/>
          </a:p>
        </p:txBody>
      </p:sp>
    </p:spTree>
    <p:extLst>
      <p:ext uri="{BB962C8B-B14F-4D97-AF65-F5344CB8AC3E}">
        <p14:creationId xmlns="" xmlns:p14="http://schemas.microsoft.com/office/powerpoint/2010/main" val="266961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D25575C-F8B1-4856-9A6F-05A9646C85CC}" type="slidenum">
              <a:rPr lang="en-US" smtClean="0"/>
              <a:pPr/>
              <a:t>7</a:t>
            </a:fld>
            <a:endParaRPr lang="en-US"/>
          </a:p>
        </p:txBody>
      </p:sp>
    </p:spTree>
    <p:extLst>
      <p:ext uri="{BB962C8B-B14F-4D97-AF65-F5344CB8AC3E}">
        <p14:creationId xmlns="" xmlns:p14="http://schemas.microsoft.com/office/powerpoint/2010/main" val="3044960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19"/>
            <a:ext cx="7772400" cy="1102519"/>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79"/>
            <a:ext cx="2057400" cy="4388644"/>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05979"/>
            <a:ext cx="6019800" cy="43886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04787"/>
            <a:ext cx="3008313" cy="8715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0"/>
            <a:ext cx="5486400" cy="425054"/>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4767263"/>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16/02/1440</a:t>
            </a:fld>
            <a:endParaRPr lang="ar-SA"/>
          </a:p>
        </p:txBody>
      </p:sp>
      <p:sp>
        <p:nvSpPr>
          <p:cNvPr id="5" name="عنصر نائب للتذييل 4"/>
          <p:cNvSpPr>
            <a:spLocks noGrp="1"/>
          </p:cNvSpPr>
          <p:nvPr>
            <p:ph type="ftr" sz="quarter" idx="3"/>
          </p:nvPr>
        </p:nvSpPr>
        <p:spPr>
          <a:xfrm>
            <a:off x="3124200" y="4767263"/>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4767263"/>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rotWithShape="1">
          <a:blip r:embed="rId2">
            <a:extLst>
              <a:ext uri="{28A0092B-C50C-407E-A947-70E740481C1C}">
                <a14:useLocalDpi xmlns="" xmlns:a14="http://schemas.microsoft.com/office/drawing/2010/main" val="0"/>
              </a:ext>
            </a:extLst>
          </a:blip>
          <a:srcRect t="32121" b="18585"/>
          <a:stretch/>
        </p:blipFill>
        <p:spPr>
          <a:xfrm>
            <a:off x="5" y="0"/>
            <a:ext cx="9143999" cy="5143500"/>
          </a:xfrm>
          <a:prstGeom prst="rect">
            <a:avLst/>
          </a:prstGeom>
        </p:spPr>
      </p:pic>
      <p:sp>
        <p:nvSpPr>
          <p:cNvPr id="7" name="مربع نص 6"/>
          <p:cNvSpPr txBox="1"/>
          <p:nvPr/>
        </p:nvSpPr>
        <p:spPr>
          <a:xfrm>
            <a:off x="115956" y="141480"/>
            <a:ext cx="8928992" cy="5047536"/>
          </a:xfrm>
          <a:prstGeom prst="rect">
            <a:avLst/>
          </a:prstGeom>
          <a:noFill/>
        </p:spPr>
        <p:txBody>
          <a:bodyPr wrap="square" rtlCol="0">
            <a:spAutoFit/>
          </a:bodyPr>
          <a:lstStyle/>
          <a:p>
            <a:pPr algn="ctr"/>
            <a:r>
              <a:rPr lang="en-US" sz="2800" b="1" dirty="0" smtClean="0">
                <a:solidFill>
                  <a:schemeClr val="accent1">
                    <a:lumMod val="75000"/>
                  </a:schemeClr>
                </a:solidFill>
                <a:effectLst/>
                <a:latin typeface="Times New Roman" panose="02020603050405020304" pitchFamily="18" charset="0"/>
                <a:cs typeface="Times New Roman" panose="02020603050405020304" pitchFamily="18" charset="0"/>
              </a:rPr>
              <a:t>VETERINARY PARASITOLOGY </a:t>
            </a:r>
          </a:p>
          <a:p>
            <a:pPr algn="ctr"/>
            <a:endParaRPr lang="en-US" sz="2800" b="1" dirty="0" smtClean="0">
              <a:solidFill>
                <a:schemeClr val="accent5">
                  <a:lumMod val="75000"/>
                </a:schemeClr>
              </a:solidFill>
              <a:latin typeface="Times New Roman" panose="02020603050405020304" pitchFamily="18" charset="0"/>
              <a:cs typeface="Times New Roman" panose="02020603050405020304" pitchFamily="18" charset="0"/>
            </a:endParaRPr>
          </a:p>
          <a:p>
            <a:pPr algn="ct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THIRD YEAR STAGE</a:t>
            </a:r>
          </a:p>
          <a:p>
            <a:pPr algn="ctr"/>
            <a:r>
              <a:rPr lang="en-US" sz="2800" b="1" dirty="0" smtClean="0">
                <a:solidFill>
                  <a:schemeClr val="accent2">
                    <a:lumMod val="75000"/>
                  </a:schemeClr>
                </a:solidFill>
                <a:latin typeface="Times New Roman" panose="02020603050405020304" pitchFamily="18" charset="0"/>
                <a:cs typeface="Times New Roman" panose="02020603050405020304" pitchFamily="18" charset="0"/>
              </a:rPr>
              <a:t>2018-2019</a:t>
            </a:r>
          </a:p>
          <a:p>
            <a:pPr algn="ctr"/>
            <a:endParaRPr lang="en-US" sz="2400" dirty="0" smtClean="0">
              <a:solidFill>
                <a:schemeClr val="accent2">
                  <a:lumMod val="75000"/>
                </a:schemeClr>
              </a:solidFill>
            </a:endParaRPr>
          </a:p>
          <a:p>
            <a:pPr algn="ctr"/>
            <a:r>
              <a:rPr lang="en-US" sz="2400" b="1" dirty="0" smtClean="0">
                <a:solidFill>
                  <a:schemeClr val="accent2">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PROF</a:t>
            </a:r>
            <a:r>
              <a:rPr lang="en-US" sz="2400" b="1" dirty="0">
                <a:solidFill>
                  <a:schemeClr val="accent2">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 DR. GAHZI Y. </a:t>
            </a:r>
            <a:r>
              <a:rPr lang="en-US" sz="2400" b="1" dirty="0" smtClean="0">
                <a:solidFill>
                  <a:schemeClr val="accent2">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AL-EMARAH</a:t>
            </a:r>
            <a:endParaRPr lang="en-US" sz="2400" b="1" dirty="0">
              <a:solidFill>
                <a:schemeClr val="accent2">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endParaRPr>
          </a:p>
          <a:p>
            <a:pPr algn="ctr"/>
            <a:endParaRPr lang="en-US" sz="2400" b="1" dirty="0" smtClean="0">
              <a:solidFill>
                <a:schemeClr val="accent5">
                  <a:lumMod val="75000"/>
                </a:schemeClr>
              </a:solidFill>
              <a:latin typeface="Andalus" panose="02020603050405020304" pitchFamily="18" charset="-78"/>
              <a:cs typeface="Andalus" panose="02020603050405020304" pitchFamily="18" charset="-78"/>
            </a:endParaRPr>
          </a:p>
          <a:p>
            <a:pPr algn="ctr"/>
            <a:r>
              <a:rPr lang="en-US" sz="2400" b="1" dirty="0" smtClean="0">
                <a:solidFill>
                  <a:schemeClr val="accent2">
                    <a:lumMod val="75000"/>
                  </a:schemeClr>
                </a:solidFill>
                <a:latin typeface="Andalus" panose="02020603050405020304" pitchFamily="18" charset="-78"/>
                <a:cs typeface="Andalus" panose="02020603050405020304" pitchFamily="18" charset="-78"/>
              </a:rPr>
              <a:t>PARASITOLOGEST</a:t>
            </a:r>
            <a:endParaRPr lang="en-US" sz="2400" b="1" dirty="0">
              <a:solidFill>
                <a:schemeClr val="accent2">
                  <a:lumMod val="75000"/>
                </a:schemeClr>
              </a:solidFill>
              <a:latin typeface="Andalus" panose="02020603050405020304" pitchFamily="18" charset="-78"/>
              <a:cs typeface="Andalus" panose="02020603050405020304" pitchFamily="18" charset="-78"/>
            </a:endParaRPr>
          </a:p>
          <a:p>
            <a:pPr algn="ctr"/>
            <a:r>
              <a:rPr lang="en-US" sz="2400" b="1" dirty="0">
                <a:latin typeface="Times New Roman" panose="02020603050405020304" pitchFamily="18" charset="0"/>
                <a:cs typeface="Times New Roman" panose="02020603050405020304" pitchFamily="18" charset="0"/>
              </a:rPr>
              <a:t> </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Department of Veterinary Microbiology and Parasitology</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College of Veterinary Medicine</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University of Basrah</a:t>
            </a:r>
          </a:p>
          <a:p>
            <a:endParaRPr lang="en-US" dirty="0"/>
          </a:p>
        </p:txBody>
      </p:sp>
    </p:spTree>
    <p:extLst>
      <p:ext uri="{BB962C8B-B14F-4D97-AF65-F5344CB8AC3E}">
        <p14:creationId xmlns="" xmlns:p14="http://schemas.microsoft.com/office/powerpoint/2010/main" val="82812343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7">
                                            <p:txEl>
                                              <p:pRg st="5" end="5"/>
                                            </p:txEl>
                                          </p:spTgt>
                                        </p:tgtEl>
                                        <p:attrNameLst>
                                          <p:attrName>r</p:attrName>
                                        </p:attrNameLst>
                                      </p:cBhvr>
                                    </p:animRot>
                                    <p:animRot by="-240000">
                                      <p:cBhvr>
                                        <p:cTn id="7" dur="200" fill="hold">
                                          <p:stCondLst>
                                            <p:cond delay="200"/>
                                          </p:stCondLst>
                                        </p:cTn>
                                        <p:tgtEl>
                                          <p:spTgt spid="7">
                                            <p:txEl>
                                              <p:pRg st="5" end="5"/>
                                            </p:txEl>
                                          </p:spTgt>
                                        </p:tgtEl>
                                        <p:attrNameLst>
                                          <p:attrName>r</p:attrName>
                                        </p:attrNameLst>
                                      </p:cBhvr>
                                    </p:animRot>
                                    <p:animRot by="240000">
                                      <p:cBhvr>
                                        <p:cTn id="8" dur="200" fill="hold">
                                          <p:stCondLst>
                                            <p:cond delay="400"/>
                                          </p:stCondLst>
                                        </p:cTn>
                                        <p:tgtEl>
                                          <p:spTgt spid="7">
                                            <p:txEl>
                                              <p:pRg st="5" end="5"/>
                                            </p:txEl>
                                          </p:spTgt>
                                        </p:tgtEl>
                                        <p:attrNameLst>
                                          <p:attrName>r</p:attrName>
                                        </p:attrNameLst>
                                      </p:cBhvr>
                                    </p:animRot>
                                    <p:animRot by="-240000">
                                      <p:cBhvr>
                                        <p:cTn id="9" dur="200" fill="hold">
                                          <p:stCondLst>
                                            <p:cond delay="600"/>
                                          </p:stCondLst>
                                        </p:cTn>
                                        <p:tgtEl>
                                          <p:spTgt spid="7">
                                            <p:txEl>
                                              <p:pRg st="5" end="5"/>
                                            </p:txEl>
                                          </p:spTgt>
                                        </p:tgtEl>
                                        <p:attrNameLst>
                                          <p:attrName>r</p:attrName>
                                        </p:attrNameLst>
                                      </p:cBhvr>
                                    </p:animRot>
                                    <p:animRot by="120000">
                                      <p:cBhvr>
                                        <p:cTn id="10" dur="200" fill="hold">
                                          <p:stCondLst>
                                            <p:cond delay="800"/>
                                          </p:stCondLst>
                                        </p:cTn>
                                        <p:tgtEl>
                                          <p:spTgt spid="7">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3908762"/>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Strongylus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sp.</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 </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1-</a:t>
            </a:r>
            <a:r>
              <a:rPr lang="en-US" sz="2400" dirty="0">
                <a:solidFill>
                  <a:schemeClr val="accent1">
                    <a:lumMod val="75000"/>
                  </a:schemeClr>
                </a:solidFill>
                <a:latin typeface="Times New Roman" panose="02020603050405020304" pitchFamily="18" charset="0"/>
                <a:cs typeface="Times New Roman" panose="02020603050405020304" pitchFamily="18" charset="0"/>
              </a:rPr>
              <a:t> There is a globoid buccal capsule and dorsal gutter.</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There </a:t>
            </a:r>
            <a:r>
              <a:rPr lang="en-US" sz="2400" dirty="0">
                <a:solidFill>
                  <a:schemeClr val="accent1">
                    <a:lumMod val="75000"/>
                  </a:schemeClr>
                </a:solidFill>
                <a:latin typeface="Times New Roman" panose="02020603050405020304" pitchFamily="18" charset="0"/>
                <a:cs typeface="Times New Roman" panose="02020603050405020304" pitchFamily="18" charset="0"/>
              </a:rPr>
              <a:t>is leaf crown or corona radiate(</a:t>
            </a:r>
            <a:r>
              <a:rPr lang="en-US" sz="2400" dirty="0">
                <a:solidFill>
                  <a:schemeClr val="accent2">
                    <a:lumMod val="75000"/>
                  </a:schemeClr>
                </a:solidFill>
                <a:latin typeface="Times New Roman" panose="02020603050405020304" pitchFamily="18" charset="0"/>
                <a:cs typeface="Times New Roman" panose="02020603050405020304" pitchFamily="18" charset="0"/>
              </a:rPr>
              <a:t>external and internal round the mouth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opening</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Teeth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be present in the depth of the buccal capsule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bursa is strongly developed and has typical rays.</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5-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life cycle is direct .</a:t>
            </a: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545317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xEl>
                                              <p:pRg st="1" end="1"/>
                                            </p:txEl>
                                          </p:spTgt>
                                        </p:tgtEl>
                                        <p:attrNameLst>
                                          <p:attrName>r</p:attrName>
                                        </p:attrNameLst>
                                      </p:cBhvr>
                                    </p:animRot>
                                    <p:animRot by="-240000">
                                      <p:cBhvr>
                                        <p:cTn id="7" dur="200" fill="hold">
                                          <p:stCondLst>
                                            <p:cond delay="200"/>
                                          </p:stCondLst>
                                        </p:cTn>
                                        <p:tgtEl>
                                          <p:spTgt spid="5">
                                            <p:txEl>
                                              <p:pRg st="1" end="1"/>
                                            </p:txEl>
                                          </p:spTgt>
                                        </p:tgtEl>
                                        <p:attrNameLst>
                                          <p:attrName>r</p:attrName>
                                        </p:attrNameLst>
                                      </p:cBhvr>
                                    </p:animRot>
                                    <p:animRot by="240000">
                                      <p:cBhvr>
                                        <p:cTn id="8" dur="200" fill="hold">
                                          <p:stCondLst>
                                            <p:cond delay="400"/>
                                          </p:stCondLst>
                                        </p:cTn>
                                        <p:tgtEl>
                                          <p:spTgt spid="5">
                                            <p:txEl>
                                              <p:pRg st="1" end="1"/>
                                            </p:txEl>
                                          </p:spTgt>
                                        </p:tgtEl>
                                        <p:attrNameLst>
                                          <p:attrName>r</p:attrName>
                                        </p:attrNameLst>
                                      </p:cBhvr>
                                    </p:animRot>
                                    <p:animRot by="-240000">
                                      <p:cBhvr>
                                        <p:cTn id="9" dur="200" fill="hold">
                                          <p:stCondLst>
                                            <p:cond delay="600"/>
                                          </p:stCondLst>
                                        </p:cTn>
                                        <p:tgtEl>
                                          <p:spTgt spid="5">
                                            <p:txEl>
                                              <p:pRg st="1" end="1"/>
                                            </p:txEl>
                                          </p:spTgt>
                                        </p:tgtEl>
                                        <p:attrNameLst>
                                          <p:attrName>r</p:attrName>
                                        </p:attrNameLst>
                                      </p:cBhvr>
                                    </p:animRot>
                                    <p:animRot by="120000">
                                      <p:cBhvr>
                                        <p:cTn id="10" dur="200" fill="hold">
                                          <p:stCondLst>
                                            <p:cond delay="800"/>
                                          </p:stCondLst>
                                        </p:cTn>
                                        <p:tgtEl>
                                          <p:spTgt spid="5">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5">
                                            <p:txEl>
                                              <p:pRg st="2" end="2"/>
                                            </p:txEl>
                                          </p:spTgt>
                                        </p:tgtEl>
                                      </p:cBhvr>
                                    </p:animEffect>
                                    <p:animScale>
                                      <p:cBhvr>
                                        <p:cTn id="15" dur="250" autoRev="1" fill="hold"/>
                                        <p:tgtEl>
                                          <p:spTgt spid="5">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201424"/>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chemeClr val="accent2">
                    <a:lumMod val="75000"/>
                  </a:schemeClr>
                </a:solidFill>
              </a:rPr>
              <a:t>Strongylus</a:t>
            </a:r>
            <a:endParaRPr lang="en-US" sz="2400" dirty="0">
              <a:solidFill>
                <a:schemeClr val="accent2">
                  <a:lumMod val="75000"/>
                </a:schemeClr>
              </a:solidFill>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There are three  important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genus: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1-</a:t>
            </a:r>
            <a:r>
              <a:rPr lang="en-US" sz="2800" b="1" dirty="0" smtClean="0">
                <a:latin typeface="Times New Roman" panose="02020603050405020304" pitchFamily="18" charset="0"/>
                <a:cs typeface="Times New Roman" panose="02020603050405020304" pitchFamily="18" charset="0"/>
              </a:rPr>
              <a:t> </a:t>
            </a:r>
            <a:r>
              <a:rPr lang="en-US" sz="2800" b="1" i="1" dirty="0" smtClean="0">
                <a:solidFill>
                  <a:schemeClr val="accent2">
                    <a:lumMod val="75000"/>
                  </a:schemeClr>
                </a:solidFill>
                <a:latin typeface="Times New Roman" panose="02020603050405020304" pitchFamily="18" charset="0"/>
                <a:cs typeface="Times New Roman" panose="02020603050405020304" pitchFamily="18" charset="0"/>
              </a:rPr>
              <a:t>S</a:t>
            </a:r>
            <a:r>
              <a:rPr lang="en-US" sz="28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75000"/>
                  </a:schemeClr>
                </a:solidFill>
                <a:latin typeface="Times New Roman" panose="02020603050405020304" pitchFamily="18" charset="0"/>
                <a:cs typeface="Times New Roman" panose="02020603050405020304" pitchFamily="18" charset="0"/>
              </a:rPr>
              <a:t>equinus</a:t>
            </a:r>
            <a:endParaRPr lang="en-US" sz="28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Occurs </a:t>
            </a:r>
            <a:r>
              <a:rPr lang="en-US" sz="2400" dirty="0">
                <a:solidFill>
                  <a:schemeClr val="accent1">
                    <a:lumMod val="75000"/>
                  </a:schemeClr>
                </a:solidFill>
                <a:latin typeface="Times New Roman" panose="02020603050405020304" pitchFamily="18" charset="0"/>
                <a:cs typeface="Times New Roman" panose="02020603050405020304" pitchFamily="18" charset="0"/>
              </a:rPr>
              <a:t>in the caecum and colon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host ;equines including the zebra.</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fresh worms are dark grey in color and sometimes the red color of the blood in the gut can be seen .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male is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26-35mm</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long and the female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37-47mm</a:t>
            </a:r>
            <a:r>
              <a:rPr lang="en-US" sz="2400" dirty="0">
                <a:solidFill>
                  <a:schemeClr val="accent1">
                    <a:lumMod val="75000"/>
                  </a:schemeClr>
                </a:solidFill>
              </a:rPr>
              <a:t>.</a:t>
            </a:r>
          </a:p>
          <a:p>
            <a:pPr algn="l"/>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8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800" dirty="0">
                <a:solidFill>
                  <a:schemeClr val="accent1">
                    <a:lumMod val="75000"/>
                  </a:schemeClr>
                </a:solidFill>
                <a:latin typeface="Times New Roman" panose="02020603050405020304" pitchFamily="18" charset="0"/>
                <a:cs typeface="Times New Roman" panose="02020603050405020304" pitchFamily="18" charset="0"/>
              </a:rPr>
              <a:t>head without neck .</a:t>
            </a:r>
          </a:p>
          <a:p>
            <a:pPr algn="l"/>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8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800" dirty="0">
                <a:solidFill>
                  <a:schemeClr val="accent1">
                    <a:lumMod val="75000"/>
                  </a:schemeClr>
                </a:solidFill>
                <a:latin typeface="Times New Roman" panose="02020603050405020304" pitchFamily="18" charset="0"/>
                <a:cs typeface="Times New Roman" panose="02020603050405020304" pitchFamily="18" charset="0"/>
              </a:rPr>
              <a:t>buccal capsule is oval with leaf crown .</a:t>
            </a: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545317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80">
                                          <p:stCondLst>
                                            <p:cond delay="0"/>
                                          </p:stCondLst>
                                        </p:cTn>
                                        <p:tgtEl>
                                          <p:spTgt spid="5">
                                            <p:txEl>
                                              <p:pRg st="1" end="1"/>
                                            </p:txEl>
                                          </p:spTgt>
                                        </p:tgtEl>
                                      </p:cBhvr>
                                    </p:animEffect>
                                    <p:anim calcmode="lin" valueType="num">
                                      <p:cBhvr>
                                        <p:cTn id="8"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1" end="1"/>
                                            </p:txEl>
                                          </p:spTgt>
                                        </p:tgtEl>
                                      </p:cBhvr>
                                      <p:to x="100000" y="60000"/>
                                    </p:animScale>
                                    <p:animScale>
                                      <p:cBhvr>
                                        <p:cTn id="14" dur="166" decel="50000">
                                          <p:stCondLst>
                                            <p:cond delay="676"/>
                                          </p:stCondLst>
                                        </p:cTn>
                                        <p:tgtEl>
                                          <p:spTgt spid="5">
                                            <p:txEl>
                                              <p:pRg st="1" end="1"/>
                                            </p:txEl>
                                          </p:spTgt>
                                        </p:tgtEl>
                                      </p:cBhvr>
                                      <p:to x="100000" y="100000"/>
                                    </p:animScale>
                                    <p:animScale>
                                      <p:cBhvr>
                                        <p:cTn id="15" dur="26">
                                          <p:stCondLst>
                                            <p:cond delay="1312"/>
                                          </p:stCondLst>
                                        </p:cTn>
                                        <p:tgtEl>
                                          <p:spTgt spid="5">
                                            <p:txEl>
                                              <p:pRg st="1" end="1"/>
                                            </p:txEl>
                                          </p:spTgt>
                                        </p:tgtEl>
                                      </p:cBhvr>
                                      <p:to x="100000" y="80000"/>
                                    </p:animScale>
                                    <p:animScale>
                                      <p:cBhvr>
                                        <p:cTn id="16" dur="166" decel="50000">
                                          <p:stCondLst>
                                            <p:cond delay="1338"/>
                                          </p:stCondLst>
                                        </p:cTn>
                                        <p:tgtEl>
                                          <p:spTgt spid="5">
                                            <p:txEl>
                                              <p:pRg st="1" end="1"/>
                                            </p:txEl>
                                          </p:spTgt>
                                        </p:tgtEl>
                                      </p:cBhvr>
                                      <p:to x="100000" y="100000"/>
                                    </p:animScale>
                                    <p:animScale>
                                      <p:cBhvr>
                                        <p:cTn id="17" dur="26">
                                          <p:stCondLst>
                                            <p:cond delay="1642"/>
                                          </p:stCondLst>
                                        </p:cTn>
                                        <p:tgtEl>
                                          <p:spTgt spid="5">
                                            <p:txEl>
                                              <p:pRg st="1" end="1"/>
                                            </p:txEl>
                                          </p:spTgt>
                                        </p:tgtEl>
                                      </p:cBhvr>
                                      <p:to x="100000" y="90000"/>
                                    </p:animScale>
                                    <p:animScale>
                                      <p:cBhvr>
                                        <p:cTn id="18" dur="166" decel="50000">
                                          <p:stCondLst>
                                            <p:cond delay="1668"/>
                                          </p:stCondLst>
                                        </p:cTn>
                                        <p:tgtEl>
                                          <p:spTgt spid="5">
                                            <p:txEl>
                                              <p:pRg st="1" end="1"/>
                                            </p:txEl>
                                          </p:spTgt>
                                        </p:tgtEl>
                                      </p:cBhvr>
                                      <p:to x="100000" y="100000"/>
                                    </p:animScale>
                                    <p:animScale>
                                      <p:cBhvr>
                                        <p:cTn id="19" dur="26">
                                          <p:stCondLst>
                                            <p:cond delay="1808"/>
                                          </p:stCondLst>
                                        </p:cTn>
                                        <p:tgtEl>
                                          <p:spTgt spid="5">
                                            <p:txEl>
                                              <p:pRg st="1" end="1"/>
                                            </p:txEl>
                                          </p:spTgt>
                                        </p:tgtEl>
                                      </p:cBhvr>
                                      <p:to x="100000" y="95000"/>
                                    </p:animScale>
                                    <p:animScale>
                                      <p:cBhvr>
                                        <p:cTn id="20" dur="166" decel="50000">
                                          <p:stCondLst>
                                            <p:cond delay="1834"/>
                                          </p:stCondLst>
                                        </p:cTn>
                                        <p:tgtEl>
                                          <p:spTgt spid="5">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2000"/>
                                        <p:tgtEl>
                                          <p:spTgt spid="5">
                                            <p:txEl>
                                              <p:pRg st="3" end="3"/>
                                            </p:txEl>
                                          </p:spTgt>
                                        </p:tgtEl>
                                      </p:cBhvr>
                                    </p:animEffect>
                                    <p:anim calcmode="lin" valueType="num">
                                      <p:cBhvr>
                                        <p:cTn id="26" dur="2000" fill="hold"/>
                                        <p:tgtEl>
                                          <p:spTgt spid="5">
                                            <p:txEl>
                                              <p:pRg st="3" end="3"/>
                                            </p:txEl>
                                          </p:spTgt>
                                        </p:tgtEl>
                                        <p:attrNameLst>
                                          <p:attrName>ppt_w</p:attrName>
                                        </p:attrNameLst>
                                      </p:cBhvr>
                                      <p:tavLst>
                                        <p:tav tm="0" fmla="#ppt_w*sin(2.5*pi*$)">
                                          <p:val>
                                            <p:fltVal val="0"/>
                                          </p:val>
                                        </p:tav>
                                        <p:tav tm="100000">
                                          <p:val>
                                            <p:fltVal val="1"/>
                                          </p:val>
                                        </p:tav>
                                      </p:tavLst>
                                    </p:anim>
                                    <p:anim calcmode="lin" valueType="num">
                                      <p:cBhvr>
                                        <p:cTn id="27" dur="2000" fill="hold"/>
                                        <p:tgtEl>
                                          <p:spTgt spid="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5">
                                            <p:txEl>
                                              <p:pRg st="4" end="4"/>
                                            </p:txEl>
                                          </p:spTgt>
                                        </p:tgtEl>
                                      </p:cBhvr>
                                    </p:animEffect>
                                    <p:animScale>
                                      <p:cBhvr>
                                        <p:cTn id="32" dur="250" autoRev="1" fill="hold"/>
                                        <p:tgtEl>
                                          <p:spTgt spid="5">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4339650"/>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r>
              <a:rPr lang="en-US" sz="2400" dirty="0" smtClean="0"/>
              <a:t> </a:t>
            </a:r>
            <a:endParaRPr lang="en-US" sz="2400" dirty="0"/>
          </a:p>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1-</a:t>
            </a:r>
            <a:r>
              <a:rPr lang="en-US" sz="2800" b="1" dirty="0" smtClean="0">
                <a:latin typeface="Times New Roman" panose="02020603050405020304" pitchFamily="18" charset="0"/>
                <a:cs typeface="Times New Roman" panose="02020603050405020304" pitchFamily="18" charset="0"/>
              </a:rPr>
              <a:t> </a:t>
            </a:r>
            <a:r>
              <a:rPr lang="en-US" sz="2800" b="1" i="1" dirty="0" smtClean="0">
                <a:solidFill>
                  <a:schemeClr val="accent2">
                    <a:lumMod val="75000"/>
                  </a:schemeClr>
                </a:solidFill>
                <a:latin typeface="Times New Roman" panose="02020603050405020304" pitchFamily="18" charset="0"/>
                <a:cs typeface="Times New Roman" panose="02020603050405020304" pitchFamily="18" charset="0"/>
              </a:rPr>
              <a:t>S. </a:t>
            </a:r>
            <a:r>
              <a:rPr lang="en-US" sz="2800" b="1" i="1" dirty="0" err="1" smtClean="0">
                <a:solidFill>
                  <a:schemeClr val="accent2">
                    <a:lumMod val="75000"/>
                  </a:schemeClr>
                </a:solidFill>
                <a:latin typeface="Times New Roman" panose="02020603050405020304" pitchFamily="18" charset="0"/>
                <a:cs typeface="Times New Roman" panose="02020603050405020304" pitchFamily="18" charset="0"/>
              </a:rPr>
              <a:t>equinus</a:t>
            </a:r>
            <a:endParaRPr lang="en-US" sz="2800" dirty="0" smtClean="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General </a:t>
            </a:r>
            <a:r>
              <a:rPr lang="en-US" sz="2400" b="1" dirty="0">
                <a:solidFill>
                  <a:schemeClr val="accent2">
                    <a:lumMod val="75000"/>
                  </a:schemeClr>
                </a:solidFill>
                <a:latin typeface="Times New Roman" panose="02020603050405020304" pitchFamily="18" charset="0"/>
                <a:cs typeface="Times New Roman" panose="02020603050405020304" pitchFamily="18" charset="0"/>
              </a:rPr>
              <a:t>Characteristics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base of buccal capsule there is a large dorsal tooth with a bifid tip and two smaller sub ventral teeth</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dorsal gutter is found</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has two simple ,slender spicules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vulva in the posterior extremity.</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eggs are oval thin-shelled ,segmented when laid, and measure </a:t>
            </a:r>
            <a:r>
              <a:rPr lang="en-US" sz="2400" dirty="0">
                <a:solidFill>
                  <a:schemeClr val="accent2">
                    <a:lumMod val="75000"/>
                  </a:schemeClr>
                </a:solidFill>
                <a:latin typeface="Times New Roman" panose="02020603050405020304" pitchFamily="18" charset="0"/>
                <a:cs typeface="Times New Roman" panose="02020603050405020304" pitchFamily="18" charset="0"/>
              </a:rPr>
              <a:t>70-85</a:t>
            </a:r>
            <a:r>
              <a:rPr lang="en-US" sz="2400" dirty="0">
                <a:solidFill>
                  <a:schemeClr val="accent1">
                    <a:lumMod val="75000"/>
                  </a:schemeClr>
                </a:solidFill>
                <a:latin typeface="Times New Roman" panose="02020603050405020304" pitchFamily="18" charset="0"/>
                <a:cs typeface="Times New Roman" panose="02020603050405020304" pitchFamily="18" charset="0"/>
              </a:rPr>
              <a:t> by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40-47.</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9607731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3600986"/>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a:t>
            </a:r>
            <a:r>
              <a:rPr lang="en-US" sz="2800" b="1" i="1" dirty="0" smtClean="0">
                <a:solidFill>
                  <a:schemeClr val="accent2">
                    <a:lumMod val="75000"/>
                  </a:schemeClr>
                </a:solidFill>
                <a:latin typeface="Times New Roman" panose="02020603050405020304" pitchFamily="18" charset="0"/>
                <a:cs typeface="Times New Roman" panose="02020603050405020304" pitchFamily="18" charset="0"/>
              </a:rPr>
              <a:t>S</a:t>
            </a:r>
            <a:r>
              <a:rPr lang="en-US" sz="28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75000"/>
                  </a:schemeClr>
                </a:solidFill>
                <a:latin typeface="Times New Roman" panose="02020603050405020304" pitchFamily="18" charset="0"/>
                <a:cs typeface="Times New Roman" panose="02020603050405020304" pitchFamily="18" charset="0"/>
              </a:rPr>
              <a:t>edentatus</a:t>
            </a:r>
            <a:r>
              <a:rPr lang="en-US" sz="2800" dirty="0">
                <a:solidFill>
                  <a:schemeClr val="accent2">
                    <a:lumMod val="75000"/>
                  </a:schemeClr>
                </a:solidFill>
                <a:latin typeface="Times New Roman" panose="02020603050405020304" pitchFamily="18" charset="0"/>
                <a:cs typeface="Times New Roman" panose="02020603050405020304" pitchFamily="18" charset="0"/>
              </a:rPr>
              <a:t>  </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Occurs </a:t>
            </a:r>
            <a:r>
              <a:rPr lang="en-US" sz="2400" dirty="0">
                <a:solidFill>
                  <a:schemeClr val="accent1">
                    <a:lumMod val="75000"/>
                  </a:schemeClr>
                </a:solidFill>
                <a:latin typeface="Times New Roman" panose="02020603050405020304" pitchFamily="18" charset="0"/>
                <a:cs typeface="Times New Roman" panose="02020603050405020304" pitchFamily="18" charset="0"/>
              </a:rPr>
              <a:t>in the large intestine of equines  as final host.</a:t>
            </a: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is </a:t>
            </a:r>
            <a:r>
              <a:rPr lang="en-US" sz="2400" dirty="0">
                <a:solidFill>
                  <a:schemeClr val="accent2">
                    <a:lumMod val="75000"/>
                  </a:schemeClr>
                </a:solidFill>
                <a:latin typeface="Times New Roman" panose="02020603050405020304" pitchFamily="18" charset="0"/>
                <a:cs typeface="Times New Roman" panose="02020603050405020304" pitchFamily="18" charset="0"/>
              </a:rPr>
              <a:t>23-28mm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 and the female </a:t>
            </a:r>
            <a:r>
              <a:rPr lang="en-US" sz="2400" dirty="0">
                <a:solidFill>
                  <a:schemeClr val="accent2">
                    <a:lumMod val="75000"/>
                  </a:schemeClr>
                </a:solidFill>
                <a:latin typeface="Times New Roman" panose="02020603050405020304" pitchFamily="18" charset="0"/>
                <a:cs typeface="Times New Roman" panose="02020603050405020304" pitchFamily="18" charset="0"/>
              </a:rPr>
              <a:t>33-44mm</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head is somewhat wider than the following portion of the body.</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buccal capsule is oval with leaf crown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base of buccal capsule there is no teeth </a:t>
            </a: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545317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anim calcmode="lin" valueType="num">
                                      <p:cBhvr>
                                        <p:cTn id="8"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nodeType="clickEffect">
                                  <p:stCondLst>
                                    <p:cond delay="0"/>
                                  </p:stCondLst>
                                  <p:childTnLst>
                                    <p:animEffect transition="out" filter="fade">
                                      <p:cBhvr>
                                        <p:cTn id="13" dur="500" tmFilter="0, 0; .2, .5; .8, .5; 1, 0"/>
                                        <p:tgtEl>
                                          <p:spTgt spid="5">
                                            <p:txEl>
                                              <p:pRg st="2" end="2"/>
                                            </p:txEl>
                                          </p:spTgt>
                                        </p:tgtEl>
                                      </p:cBhvr>
                                    </p:animEffect>
                                    <p:animScale>
                                      <p:cBhvr>
                                        <p:cTn id="14" dur="250" autoRev="1" fill="hold"/>
                                        <p:tgtEl>
                                          <p:spTgt spid="5">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3970318"/>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3- </a:t>
            </a:r>
            <a:r>
              <a:rPr lang="en-US" sz="2800" b="1" i="1" dirty="0" smtClean="0">
                <a:solidFill>
                  <a:schemeClr val="accent2">
                    <a:lumMod val="75000"/>
                  </a:schemeClr>
                </a:solidFill>
                <a:latin typeface="Times New Roman" panose="02020603050405020304" pitchFamily="18" charset="0"/>
                <a:cs typeface="Times New Roman" panose="02020603050405020304" pitchFamily="18" charset="0"/>
              </a:rPr>
              <a:t>S</a:t>
            </a:r>
            <a:r>
              <a:rPr lang="en-US" sz="28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75000"/>
                  </a:schemeClr>
                </a:solidFill>
                <a:latin typeface="Times New Roman" panose="02020603050405020304" pitchFamily="18" charset="0"/>
                <a:cs typeface="Times New Roman" panose="02020603050405020304" pitchFamily="18" charset="0"/>
              </a:rPr>
              <a:t>valgaris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Occurs </a:t>
            </a:r>
            <a:r>
              <a:rPr lang="en-US" sz="2400" dirty="0">
                <a:solidFill>
                  <a:schemeClr val="accent1">
                    <a:lumMod val="75000"/>
                  </a:schemeClr>
                </a:solidFill>
                <a:latin typeface="Times New Roman" panose="02020603050405020304" pitchFamily="18" charset="0"/>
                <a:cs typeface="Times New Roman" panose="02020603050405020304" pitchFamily="18" charset="0"/>
              </a:rPr>
              <a:t>in the large intestine of equines as final host.</a:t>
            </a: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is </a:t>
            </a:r>
            <a:r>
              <a:rPr lang="en-US" sz="2400" dirty="0">
                <a:solidFill>
                  <a:schemeClr val="accent2">
                    <a:lumMod val="75000"/>
                  </a:schemeClr>
                </a:solidFill>
                <a:latin typeface="Times New Roman" panose="02020603050405020304" pitchFamily="18" charset="0"/>
                <a:cs typeface="Times New Roman" panose="02020603050405020304" pitchFamily="18" charset="0"/>
              </a:rPr>
              <a:t>14-16mm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 and the female </a:t>
            </a:r>
            <a:r>
              <a:rPr lang="en-US" sz="2400" dirty="0">
                <a:solidFill>
                  <a:schemeClr val="accent2">
                    <a:lumMod val="75000"/>
                  </a:schemeClr>
                </a:solidFill>
                <a:latin typeface="Times New Roman" panose="02020603050405020304" pitchFamily="18" charset="0"/>
                <a:cs typeface="Times New Roman" panose="02020603050405020304" pitchFamily="18" charset="0"/>
              </a:rPr>
              <a:t>20-24mm</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This </a:t>
            </a:r>
            <a:r>
              <a:rPr lang="en-US" sz="2400" dirty="0">
                <a:solidFill>
                  <a:schemeClr val="accent1">
                    <a:lumMod val="75000"/>
                  </a:schemeClr>
                </a:solidFill>
                <a:latin typeface="Times New Roman" panose="02020603050405020304" pitchFamily="18" charset="0"/>
                <a:cs typeface="Times New Roman" panose="02020603050405020304" pitchFamily="18" charset="0"/>
              </a:rPr>
              <a:t>worms is smaller than above species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buccal capsule is oval and contains two ear-shaped dorsal teeth at the base          </a:t>
            </a:r>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with leaf crown .  </a:t>
            </a: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545317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anim calcmode="lin" valueType="num">
                                      <p:cBhvr>
                                        <p:cTn id="8"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nodeType="clickEffect">
                                  <p:stCondLst>
                                    <p:cond delay="0"/>
                                  </p:stCondLst>
                                  <p:childTnLst>
                                    <p:animEffect transition="out" filter="fade">
                                      <p:cBhvr>
                                        <p:cTn id="13" dur="500" tmFilter="0, 0; .2, .5; .8, .5; 1, 0"/>
                                        <p:tgtEl>
                                          <p:spTgt spid="5">
                                            <p:txEl>
                                              <p:pRg st="2" end="2"/>
                                            </p:txEl>
                                          </p:spTgt>
                                        </p:tgtEl>
                                      </p:cBhvr>
                                    </p:animEffect>
                                    <p:animScale>
                                      <p:cBhvr>
                                        <p:cTn id="14" dur="250" autoRev="1" fill="hold"/>
                                        <p:tgtEl>
                                          <p:spTgt spid="5">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86090"/>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1-</a:t>
            </a:r>
            <a:r>
              <a:rPr lang="en-US" sz="2400" b="1" dirty="0" smtClean="0">
                <a:latin typeface="Times New Roman" panose="02020603050405020304" pitchFamily="18" charset="0"/>
                <a:cs typeface="Times New Roman" panose="02020603050405020304" pitchFamily="18" charset="0"/>
              </a:rPr>
              <a:t> </a:t>
            </a:r>
            <a:r>
              <a:rPr lang="en-US" sz="2400" b="1" i="1" dirty="0" smtClean="0">
                <a:solidFill>
                  <a:schemeClr val="accent2">
                    <a:lumMod val="75000"/>
                  </a:schemeClr>
                </a:solidFill>
                <a:latin typeface="Times New Roman" panose="02020603050405020304" pitchFamily="18" charset="0"/>
                <a:cs typeface="Times New Roman" panose="02020603050405020304" pitchFamily="18" charset="0"/>
              </a:rPr>
              <a:t>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equinus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Exsheathed </a:t>
            </a:r>
            <a:r>
              <a:rPr lang="en-US" sz="2400" dirty="0">
                <a:solidFill>
                  <a:schemeClr val="accent1">
                    <a:lumMod val="75000"/>
                  </a:schemeClr>
                </a:solidFill>
                <a:latin typeface="Times New Roman" panose="02020603050405020304" pitchFamily="18" charset="0"/>
                <a:cs typeface="Times New Roman" panose="02020603050405020304" pitchFamily="18" charset="0"/>
              </a:rPr>
              <a:t>infective larvae penetrate the mucosa of the caecum and colon</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Enter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subserosa</a:t>
            </a:r>
            <a:r>
              <a:rPr lang="en-US" sz="2400" dirty="0">
                <a:solidFill>
                  <a:schemeClr val="accent1">
                    <a:lumMod val="75000"/>
                  </a:schemeClr>
                </a:solidFill>
                <a:latin typeface="Times New Roman" panose="02020603050405020304" pitchFamily="18" charset="0"/>
                <a:cs typeface="Times New Roman" panose="02020603050405020304" pitchFamily="18" charset="0"/>
              </a:rPr>
              <a:t> where they cause the formation of nodules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Eleven </a:t>
            </a:r>
            <a:r>
              <a:rPr lang="en-US" sz="2400" dirty="0">
                <a:solidFill>
                  <a:schemeClr val="accent1">
                    <a:lumMod val="75000"/>
                  </a:schemeClr>
                </a:solidFill>
                <a:latin typeface="Times New Roman" panose="02020603050405020304" pitchFamily="18" charset="0"/>
                <a:cs typeface="Times New Roman" panose="02020603050405020304" pitchFamily="18" charset="0"/>
              </a:rPr>
              <a:t>day after infection </a:t>
            </a:r>
            <a:r>
              <a:rPr lang="en-US" sz="2400" dirty="0">
                <a:solidFill>
                  <a:schemeClr val="accent2">
                    <a:lumMod val="75000"/>
                  </a:schemeClr>
                </a:solidFill>
                <a:latin typeface="Times New Roman" panose="02020603050405020304" pitchFamily="18" charset="0"/>
                <a:cs typeface="Times New Roman" panose="02020603050405020304" pitchFamily="18" charset="0"/>
              </a:rPr>
              <a:t>L4 </a:t>
            </a:r>
            <a:r>
              <a:rPr lang="en-US" sz="2400" dirty="0">
                <a:solidFill>
                  <a:schemeClr val="accent1">
                    <a:lumMod val="75000"/>
                  </a:schemeClr>
                </a:solidFill>
                <a:latin typeface="Times New Roman" panose="02020603050405020304" pitchFamily="18" charset="0"/>
                <a:cs typeface="Times New Roman" panose="02020603050405020304" pitchFamily="18" charset="0"/>
              </a:rPr>
              <a:t>occur in the peritoneal cavity and then to liver in </a:t>
            </a:r>
            <a:r>
              <a:rPr lang="en-US" sz="2400" dirty="0">
                <a:solidFill>
                  <a:schemeClr val="accent2">
                    <a:lumMod val="75000"/>
                  </a:schemeClr>
                </a:solidFill>
                <a:latin typeface="Times New Roman" panose="02020603050405020304" pitchFamily="18" charset="0"/>
                <a:cs typeface="Times New Roman" panose="02020603050405020304" pitchFamily="18" charset="0"/>
              </a:rPr>
              <a:t>4-8</a:t>
            </a:r>
            <a:r>
              <a:rPr lang="en-US" sz="2400" dirty="0">
                <a:solidFill>
                  <a:schemeClr val="accent1">
                    <a:lumMod val="75000"/>
                  </a:schemeClr>
                </a:solidFill>
                <a:latin typeface="Times New Roman" panose="02020603050405020304" pitchFamily="18" charset="0"/>
                <a:cs typeface="Times New Roman" panose="02020603050405020304" pitchFamily="18" charset="0"/>
              </a:rPr>
              <a:t> weeks</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Between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2-4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month </a:t>
            </a:r>
            <a:r>
              <a:rPr lang="en-US" sz="2400" dirty="0">
                <a:solidFill>
                  <a:schemeClr val="accent1">
                    <a:lumMod val="75000"/>
                  </a:schemeClr>
                </a:solidFill>
                <a:latin typeface="Times New Roman" panose="02020603050405020304" pitchFamily="18" charset="0"/>
                <a:cs typeface="Times New Roman" panose="02020603050405020304" pitchFamily="18" charset="0"/>
              </a:rPr>
              <a:t>after infection larvae leave the liver via the hepatic ligaments and pass via the pancreas to the peritoneal cavity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2">
                    <a:lumMod val="75000"/>
                  </a:schemeClr>
                </a:solidFill>
                <a:latin typeface="Times New Roman" panose="02020603050405020304" pitchFamily="18" charset="0"/>
                <a:cs typeface="Times New Roman" panose="02020603050405020304" pitchFamily="18" charset="0"/>
              </a:rPr>
              <a:t>L5</a:t>
            </a:r>
            <a:r>
              <a:rPr lang="en-US" sz="2400" dirty="0">
                <a:solidFill>
                  <a:schemeClr val="accent1">
                    <a:lumMod val="75000"/>
                  </a:schemeClr>
                </a:solidFill>
                <a:latin typeface="Times New Roman" panose="02020603050405020304" pitchFamily="18" charset="0"/>
                <a:cs typeface="Times New Roman" panose="02020603050405020304" pitchFamily="18" charset="0"/>
              </a:rPr>
              <a:t> occurs about </a:t>
            </a:r>
            <a:r>
              <a:rPr lang="en-US" sz="2400" dirty="0">
                <a:solidFill>
                  <a:schemeClr val="accent2">
                    <a:lumMod val="75000"/>
                  </a:schemeClr>
                </a:solidFill>
                <a:latin typeface="Times New Roman" panose="02020603050405020304" pitchFamily="18" charset="0"/>
                <a:cs typeface="Times New Roman" panose="02020603050405020304" pitchFamily="18" charset="0"/>
              </a:rPr>
              <a:t>118</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after infection and back to the caecum and colon.</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prepatent</a:t>
            </a:r>
            <a:r>
              <a:rPr lang="en-US" sz="2400" dirty="0">
                <a:solidFill>
                  <a:schemeClr val="accent1">
                    <a:lumMod val="75000"/>
                  </a:schemeClr>
                </a:solidFill>
                <a:latin typeface="Times New Roman" panose="02020603050405020304" pitchFamily="18" charset="0"/>
                <a:cs typeface="Times New Roman" panose="02020603050405020304" pitchFamily="18" charset="0"/>
              </a:rPr>
              <a:t> period is about </a:t>
            </a:r>
            <a:r>
              <a:rPr lang="en-US" sz="2400" dirty="0">
                <a:solidFill>
                  <a:schemeClr val="accent2">
                    <a:lumMod val="75000"/>
                  </a:schemeClr>
                </a:solidFill>
                <a:latin typeface="Times New Roman" panose="02020603050405020304" pitchFamily="18" charset="0"/>
                <a:cs typeface="Times New Roman" panose="02020603050405020304" pitchFamily="18" charset="0"/>
              </a:rPr>
              <a:t>260</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a:t>
            </a: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545317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1" end="1"/>
                                            </p:txEl>
                                          </p:spTgt>
                                        </p:tgtEl>
                                      </p:cBhvr>
                                    </p:animEffect>
                                    <p:animScale>
                                      <p:cBhvr>
                                        <p:cTn id="7" dur="250" autoRev="1" fill="hold"/>
                                        <p:tgtEl>
                                          <p:spTgt spid="5">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5">
                                            <p:txEl>
                                              <p:pRg st="2" end="2"/>
                                            </p:txEl>
                                          </p:spTgt>
                                        </p:tgtEl>
                                        <p:attrNameLst>
                                          <p:attrName>r</p:attrName>
                                        </p:attrNameLst>
                                      </p:cBhvr>
                                    </p:animRot>
                                    <p:animRot by="-240000">
                                      <p:cBhvr>
                                        <p:cTn id="12" dur="200" fill="hold">
                                          <p:stCondLst>
                                            <p:cond delay="200"/>
                                          </p:stCondLst>
                                        </p:cTn>
                                        <p:tgtEl>
                                          <p:spTgt spid="5">
                                            <p:txEl>
                                              <p:pRg st="2" end="2"/>
                                            </p:txEl>
                                          </p:spTgt>
                                        </p:tgtEl>
                                        <p:attrNameLst>
                                          <p:attrName>r</p:attrName>
                                        </p:attrNameLst>
                                      </p:cBhvr>
                                    </p:animRot>
                                    <p:animRot by="240000">
                                      <p:cBhvr>
                                        <p:cTn id="13" dur="200" fill="hold">
                                          <p:stCondLst>
                                            <p:cond delay="400"/>
                                          </p:stCondLst>
                                        </p:cTn>
                                        <p:tgtEl>
                                          <p:spTgt spid="5">
                                            <p:txEl>
                                              <p:pRg st="2" end="2"/>
                                            </p:txEl>
                                          </p:spTgt>
                                        </p:tgtEl>
                                        <p:attrNameLst>
                                          <p:attrName>r</p:attrName>
                                        </p:attrNameLst>
                                      </p:cBhvr>
                                    </p:animRot>
                                    <p:animRot by="-240000">
                                      <p:cBhvr>
                                        <p:cTn id="14" dur="200" fill="hold">
                                          <p:stCondLst>
                                            <p:cond delay="600"/>
                                          </p:stCondLst>
                                        </p:cTn>
                                        <p:tgtEl>
                                          <p:spTgt spid="5">
                                            <p:txEl>
                                              <p:pRg st="2" end="2"/>
                                            </p:txEl>
                                          </p:spTgt>
                                        </p:tgtEl>
                                        <p:attrNameLst>
                                          <p:attrName>r</p:attrName>
                                        </p:attrNameLst>
                                      </p:cBhvr>
                                    </p:animRot>
                                    <p:animRot by="120000">
                                      <p:cBhvr>
                                        <p:cTn id="15" dur="200" fill="hold">
                                          <p:stCondLst>
                                            <p:cond delay="800"/>
                                          </p:stCondLst>
                                        </p:cTn>
                                        <p:tgtEl>
                                          <p:spTgt spid="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86090"/>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2-</a:t>
            </a:r>
            <a:r>
              <a:rPr lang="en-US" sz="2400" b="1" dirty="0" smtClean="0">
                <a:latin typeface="Times New Roman" panose="02020603050405020304" pitchFamily="18" charset="0"/>
                <a:cs typeface="Times New Roman" panose="02020603050405020304" pitchFamily="18" charset="0"/>
              </a:rPr>
              <a:t> </a:t>
            </a:r>
            <a:r>
              <a:rPr lang="en-US" sz="2400" b="1" i="1" dirty="0" err="1" smtClean="0">
                <a:solidFill>
                  <a:schemeClr val="accent2">
                    <a:lumMod val="75000"/>
                  </a:schemeClr>
                </a:solidFill>
                <a:latin typeface="Times New Roman" panose="02020603050405020304" pitchFamily="18" charset="0"/>
                <a:cs typeface="Times New Roman" panose="02020603050405020304" pitchFamily="18" charset="0"/>
              </a:rPr>
              <a:t>S.edentatus</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Exsheathed </a:t>
            </a:r>
            <a:r>
              <a:rPr lang="en-US" sz="2400" dirty="0">
                <a:solidFill>
                  <a:schemeClr val="accent1">
                    <a:lumMod val="75000"/>
                  </a:schemeClr>
                </a:solidFill>
                <a:latin typeface="Times New Roman" panose="02020603050405020304" pitchFamily="18" charset="0"/>
                <a:cs typeface="Times New Roman" panose="02020603050405020304" pitchFamily="18" charset="0"/>
              </a:rPr>
              <a:t>infective larvae penetrate the mucosa of the intestine to liver via the portal system.</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11-12</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day after infection </a:t>
            </a:r>
            <a:r>
              <a:rPr lang="en-US" sz="2400" dirty="0">
                <a:solidFill>
                  <a:schemeClr val="accent2">
                    <a:lumMod val="75000"/>
                  </a:schemeClr>
                </a:solidFill>
                <a:latin typeface="Times New Roman" panose="02020603050405020304" pitchFamily="18" charset="0"/>
                <a:cs typeface="Times New Roman" panose="02020603050405020304" pitchFamily="18" charset="0"/>
              </a:rPr>
              <a:t>L4</a:t>
            </a:r>
            <a:r>
              <a:rPr lang="en-US" sz="2400" dirty="0">
                <a:solidFill>
                  <a:schemeClr val="accent1">
                    <a:lumMod val="75000"/>
                  </a:schemeClr>
                </a:solidFill>
                <a:latin typeface="Times New Roman" panose="02020603050405020304" pitchFamily="18" charset="0"/>
                <a:cs typeface="Times New Roman" panose="02020603050405020304" pitchFamily="18" charset="0"/>
              </a:rPr>
              <a:t> are produced.</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In </a:t>
            </a:r>
            <a:r>
              <a:rPr lang="en-US" sz="2400" dirty="0">
                <a:solidFill>
                  <a:schemeClr val="accent1">
                    <a:lumMod val="75000"/>
                  </a:schemeClr>
                </a:solidFill>
                <a:latin typeface="Times New Roman" panose="02020603050405020304" pitchFamily="18" charset="0"/>
                <a:cs typeface="Times New Roman" panose="02020603050405020304" pitchFamily="18" charset="0"/>
              </a:rPr>
              <a:t>nine weeks after infection larvae leave the liver and pass between  the hepatic ligaments and the peritoneal layers.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2">
                    <a:lumMod val="75000"/>
                  </a:schemeClr>
                </a:solidFill>
                <a:latin typeface="Times New Roman" panose="02020603050405020304" pitchFamily="18" charset="0"/>
                <a:cs typeface="Times New Roman" panose="02020603050405020304" pitchFamily="18" charset="0"/>
              </a:rPr>
              <a:t>L4</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a:t>
            </a:r>
            <a:r>
              <a:rPr lang="en-US" sz="2400" dirty="0">
                <a:solidFill>
                  <a:schemeClr val="accent2">
                    <a:lumMod val="75000"/>
                  </a:schemeClr>
                </a:solidFill>
                <a:latin typeface="Times New Roman" panose="02020603050405020304" pitchFamily="18" charset="0"/>
                <a:cs typeface="Times New Roman" panose="02020603050405020304" pitchFamily="18" charset="0"/>
              </a:rPr>
              <a:t>L5</a:t>
            </a:r>
            <a:r>
              <a:rPr lang="en-US" sz="2400" dirty="0">
                <a:solidFill>
                  <a:schemeClr val="accent1">
                    <a:lumMod val="75000"/>
                  </a:schemeClr>
                </a:solidFill>
                <a:latin typeface="Times New Roman" panose="02020603050405020304" pitchFamily="18" charset="0"/>
                <a:cs typeface="Times New Roman" panose="02020603050405020304" pitchFamily="18" charset="0"/>
              </a:rPr>
              <a:t> are found in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migrate between the layer of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mesocolon</a:t>
            </a:r>
            <a:r>
              <a:rPr lang="en-US" sz="2400" dirty="0">
                <a:solidFill>
                  <a:schemeClr val="accent1">
                    <a:lumMod val="75000"/>
                  </a:schemeClr>
                </a:solidFill>
                <a:latin typeface="Times New Roman" panose="02020603050405020304" pitchFamily="18" charset="0"/>
                <a:cs typeface="Times New Roman" panose="02020603050405020304" pitchFamily="18" charset="0"/>
              </a:rPr>
              <a:t> to the wall of the caecum and colon after than to the lumen.</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P.P </a:t>
            </a:r>
            <a:r>
              <a:rPr lang="en-US" sz="2400" dirty="0">
                <a:solidFill>
                  <a:schemeClr val="accent1">
                    <a:lumMod val="75000"/>
                  </a:schemeClr>
                </a:solidFill>
                <a:latin typeface="Times New Roman" panose="02020603050405020304" pitchFamily="18" charset="0"/>
                <a:cs typeface="Times New Roman" panose="02020603050405020304" pitchFamily="18" charset="0"/>
              </a:rPr>
              <a:t>is </a:t>
            </a:r>
            <a:r>
              <a:rPr lang="en-US" sz="2400" dirty="0">
                <a:solidFill>
                  <a:schemeClr val="accent2">
                    <a:lumMod val="75000"/>
                  </a:schemeClr>
                </a:solidFill>
                <a:latin typeface="Times New Roman" panose="02020603050405020304" pitchFamily="18" charset="0"/>
                <a:cs typeface="Times New Roman" panose="02020603050405020304" pitchFamily="18" charset="0"/>
              </a:rPr>
              <a:t>300-320</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a:t>
            </a:r>
          </a:p>
          <a:p>
            <a:pPr algn="l"/>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819223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xEl>
                                              <p:pRg st="2" end="2"/>
                                            </p:txEl>
                                          </p:spTgt>
                                        </p:tgtEl>
                                        <p:attrNameLst>
                                          <p:attrName>r</p:attrName>
                                        </p:attrNameLst>
                                      </p:cBhvr>
                                    </p:animRot>
                                    <p:animRot by="-240000">
                                      <p:cBhvr>
                                        <p:cTn id="7" dur="200" fill="hold">
                                          <p:stCondLst>
                                            <p:cond delay="200"/>
                                          </p:stCondLst>
                                        </p:cTn>
                                        <p:tgtEl>
                                          <p:spTgt spid="5">
                                            <p:txEl>
                                              <p:pRg st="2" end="2"/>
                                            </p:txEl>
                                          </p:spTgt>
                                        </p:tgtEl>
                                        <p:attrNameLst>
                                          <p:attrName>r</p:attrName>
                                        </p:attrNameLst>
                                      </p:cBhvr>
                                    </p:animRot>
                                    <p:animRot by="240000">
                                      <p:cBhvr>
                                        <p:cTn id="8" dur="200" fill="hold">
                                          <p:stCondLst>
                                            <p:cond delay="400"/>
                                          </p:stCondLst>
                                        </p:cTn>
                                        <p:tgtEl>
                                          <p:spTgt spid="5">
                                            <p:txEl>
                                              <p:pRg st="2" end="2"/>
                                            </p:txEl>
                                          </p:spTgt>
                                        </p:tgtEl>
                                        <p:attrNameLst>
                                          <p:attrName>r</p:attrName>
                                        </p:attrNameLst>
                                      </p:cBhvr>
                                    </p:animRot>
                                    <p:animRot by="-240000">
                                      <p:cBhvr>
                                        <p:cTn id="9" dur="200" fill="hold">
                                          <p:stCondLst>
                                            <p:cond delay="600"/>
                                          </p:stCondLst>
                                        </p:cTn>
                                        <p:tgtEl>
                                          <p:spTgt spid="5">
                                            <p:txEl>
                                              <p:pRg st="2" end="2"/>
                                            </p:txEl>
                                          </p:spTgt>
                                        </p:tgtEl>
                                        <p:attrNameLst>
                                          <p:attrName>r</p:attrName>
                                        </p:attrNameLst>
                                      </p:cBhvr>
                                    </p:animRot>
                                    <p:animRot by="120000">
                                      <p:cBhvr>
                                        <p:cTn id="10" dur="200" fill="hold">
                                          <p:stCondLst>
                                            <p:cond delay="800"/>
                                          </p:stCondLst>
                                        </p:cTn>
                                        <p:tgtEl>
                                          <p:spTgt spid="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755422"/>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Life cycle </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1">
                    <a:lumMod val="75000"/>
                  </a:schemeClr>
                </a:solidFill>
                <a:latin typeface="Times New Roman" panose="02020603050405020304" pitchFamily="18" charset="0"/>
                <a:cs typeface="Times New Roman" panose="02020603050405020304" pitchFamily="18" charset="0"/>
              </a:rPr>
              <a:t>3-</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S.valgaris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Exsheathed </a:t>
            </a:r>
            <a:r>
              <a:rPr lang="en-US" sz="2400" dirty="0">
                <a:solidFill>
                  <a:schemeClr val="accent1">
                    <a:lumMod val="75000"/>
                  </a:schemeClr>
                </a:solidFill>
                <a:latin typeface="Times New Roman" panose="02020603050405020304" pitchFamily="18" charset="0"/>
                <a:cs typeface="Times New Roman" panose="02020603050405020304" pitchFamily="18" charset="0"/>
              </a:rPr>
              <a:t>infective larvae penetrate the mucosa of the intestine wall in </a:t>
            </a:r>
            <a:r>
              <a:rPr lang="en-US" sz="2400" dirty="0">
                <a:solidFill>
                  <a:schemeClr val="accent2">
                    <a:lumMod val="75000"/>
                  </a:schemeClr>
                </a:solidFill>
                <a:latin typeface="Times New Roman" panose="02020603050405020304" pitchFamily="18" charset="0"/>
                <a:cs typeface="Times New Roman" panose="02020603050405020304" pitchFamily="18" charset="0"/>
              </a:rPr>
              <a:t>8</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after infection .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8</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day after infection </a:t>
            </a:r>
            <a:r>
              <a:rPr lang="en-US" sz="2400" dirty="0">
                <a:solidFill>
                  <a:schemeClr val="accent2">
                    <a:lumMod val="75000"/>
                  </a:schemeClr>
                </a:solidFill>
                <a:latin typeface="Times New Roman" panose="02020603050405020304" pitchFamily="18" charset="0"/>
                <a:cs typeface="Times New Roman" panose="02020603050405020304" pitchFamily="18" charset="0"/>
              </a:rPr>
              <a:t>L4</a:t>
            </a:r>
            <a:r>
              <a:rPr lang="en-US" sz="2400" dirty="0">
                <a:solidFill>
                  <a:schemeClr val="accent1">
                    <a:lumMod val="75000"/>
                  </a:schemeClr>
                </a:solidFill>
                <a:latin typeface="Times New Roman" panose="02020603050405020304" pitchFamily="18" charset="0"/>
                <a:cs typeface="Times New Roman" panose="02020603050405020304" pitchFamily="18" charset="0"/>
              </a:rPr>
              <a:t> are produced and penetrate the intima of the submucosal arterioles and migrate in these vessels towards the cranial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mesentricartery</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They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to be found in the cranial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mesentricartery</a:t>
            </a:r>
            <a:r>
              <a:rPr lang="en-US" sz="2400" dirty="0">
                <a:solidFill>
                  <a:schemeClr val="accent1">
                    <a:lumMod val="75000"/>
                  </a:schemeClr>
                </a:solidFill>
                <a:latin typeface="Times New Roman" panose="02020603050405020304" pitchFamily="18" charset="0"/>
                <a:cs typeface="Times New Roman" panose="02020603050405020304" pitchFamily="18" charset="0"/>
              </a:rPr>
              <a:t> from </a:t>
            </a:r>
            <a:r>
              <a:rPr lang="en-US" sz="2400" dirty="0">
                <a:solidFill>
                  <a:schemeClr val="accent2">
                    <a:lumMod val="75000"/>
                  </a:schemeClr>
                </a:solidFill>
                <a:latin typeface="Times New Roman" panose="02020603050405020304" pitchFamily="18" charset="0"/>
                <a:cs typeface="Times New Roman" panose="02020603050405020304" pitchFamily="18" charset="0"/>
              </a:rPr>
              <a:t>14</a:t>
            </a:r>
            <a:r>
              <a:rPr lang="en-US" sz="2400" dirty="0">
                <a:solidFill>
                  <a:schemeClr val="accent1">
                    <a:lumMod val="75000"/>
                  </a:schemeClr>
                </a:solidFill>
                <a:latin typeface="Times New Roman" panose="02020603050405020304" pitchFamily="18" charset="0"/>
                <a:cs typeface="Times New Roman" panose="02020603050405020304" pitchFamily="18" charset="0"/>
              </a:rPr>
              <a:t> days after infection onwards associated with thrombi and later aneurysms.</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2">
                    <a:lumMod val="75000"/>
                  </a:schemeClr>
                </a:solidFill>
                <a:latin typeface="Times New Roman" panose="02020603050405020304" pitchFamily="18" charset="0"/>
                <a:cs typeface="Times New Roman" panose="02020603050405020304" pitchFamily="18" charset="0"/>
              </a:rPr>
              <a:t>L4</a:t>
            </a:r>
            <a:r>
              <a:rPr lang="en-US" sz="2400" dirty="0">
                <a:solidFill>
                  <a:schemeClr val="accent1">
                    <a:lumMod val="75000"/>
                  </a:schemeClr>
                </a:solidFill>
                <a:latin typeface="Times New Roman" panose="02020603050405020304" pitchFamily="18" charset="0"/>
                <a:cs typeface="Times New Roman" panose="02020603050405020304" pitchFamily="18" charset="0"/>
              </a:rPr>
              <a:t> are found in submucosa of the caecum and colon ,after then its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moult</a:t>
            </a:r>
            <a:r>
              <a:rPr lang="en-US" sz="2400" dirty="0">
                <a:solidFill>
                  <a:schemeClr val="accent1">
                    <a:lumMod val="75000"/>
                  </a:schemeClr>
                </a:solidFill>
                <a:latin typeface="Times New Roman" panose="02020603050405020304" pitchFamily="18" charset="0"/>
                <a:cs typeface="Times New Roman" panose="02020603050405020304" pitchFamily="18" charset="0"/>
              </a:rPr>
              <a:t> to </a:t>
            </a:r>
            <a:r>
              <a:rPr lang="en-US" sz="2400" dirty="0">
                <a:solidFill>
                  <a:schemeClr val="accent2">
                    <a:lumMod val="75000"/>
                  </a:schemeClr>
                </a:solidFill>
                <a:latin typeface="Times New Roman" panose="02020603050405020304" pitchFamily="18" charset="0"/>
                <a:cs typeface="Times New Roman" panose="02020603050405020304" pitchFamily="18" charset="0"/>
              </a:rPr>
              <a:t>L5</a:t>
            </a:r>
            <a:r>
              <a:rPr lang="en-US" sz="2400" dirty="0">
                <a:solidFill>
                  <a:schemeClr val="accent1">
                    <a:lumMod val="75000"/>
                  </a:schemeClr>
                </a:solidFill>
                <a:latin typeface="Times New Roman" panose="02020603050405020304" pitchFamily="18" charset="0"/>
                <a:cs typeface="Times New Roman" panose="02020603050405020304" pitchFamily="18" charset="0"/>
              </a:rPr>
              <a:t>in </a:t>
            </a:r>
            <a:r>
              <a:rPr lang="en-US" sz="2400" dirty="0">
                <a:solidFill>
                  <a:schemeClr val="accent2">
                    <a:lumMod val="75000"/>
                  </a:schemeClr>
                </a:solidFill>
                <a:latin typeface="Times New Roman" panose="02020603050405020304" pitchFamily="18" charset="0"/>
                <a:cs typeface="Times New Roman" panose="02020603050405020304" pitchFamily="18" charset="0"/>
              </a:rPr>
              <a:t>3</a:t>
            </a:r>
            <a:r>
              <a:rPr lang="en-US" sz="2400" dirty="0">
                <a:solidFill>
                  <a:schemeClr val="accent1">
                    <a:lumMod val="75000"/>
                  </a:schemeClr>
                </a:solidFill>
                <a:latin typeface="Times New Roman" panose="02020603050405020304" pitchFamily="18" charset="0"/>
                <a:cs typeface="Times New Roman" panose="02020603050405020304" pitchFamily="18" charset="0"/>
              </a:rPr>
              <a:t> months and in lumen may be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maturity.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prepatent</a:t>
            </a:r>
            <a:r>
              <a:rPr lang="en-US" sz="2400" dirty="0">
                <a:solidFill>
                  <a:schemeClr val="accent1">
                    <a:lumMod val="75000"/>
                  </a:schemeClr>
                </a:solidFill>
                <a:latin typeface="Times New Roman" panose="02020603050405020304" pitchFamily="18" charset="0"/>
                <a:cs typeface="Times New Roman" panose="02020603050405020304" pitchFamily="18" charset="0"/>
              </a:rPr>
              <a:t> period is about </a:t>
            </a:r>
            <a:r>
              <a:rPr lang="en-US" sz="2400" dirty="0">
                <a:solidFill>
                  <a:schemeClr val="accent2">
                    <a:lumMod val="75000"/>
                  </a:schemeClr>
                </a:solidFill>
                <a:latin typeface="Times New Roman" panose="02020603050405020304" pitchFamily="18" charset="0"/>
                <a:cs typeface="Times New Roman" panose="02020603050405020304" pitchFamily="18" charset="0"/>
              </a:rPr>
              <a:t>6-7</a:t>
            </a:r>
            <a:r>
              <a:rPr lang="en-US" sz="2400" dirty="0">
                <a:solidFill>
                  <a:schemeClr val="accent1">
                    <a:lumMod val="75000"/>
                  </a:schemeClr>
                </a:solidFill>
                <a:latin typeface="Times New Roman" panose="02020603050405020304" pitchFamily="18" charset="0"/>
                <a:cs typeface="Times New Roman" panose="02020603050405020304" pitchFamily="18" charset="0"/>
              </a:rPr>
              <a:t>months.</a:t>
            </a:r>
          </a:p>
          <a:p>
            <a:pPr algn="l"/>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2718345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xEl>
                                              <p:pRg st="2" end="2"/>
                                            </p:txEl>
                                          </p:spTgt>
                                        </p:tgtEl>
                                        <p:attrNameLst>
                                          <p:attrName>r</p:attrName>
                                        </p:attrNameLst>
                                      </p:cBhvr>
                                    </p:animRot>
                                    <p:animRot by="-240000">
                                      <p:cBhvr>
                                        <p:cTn id="7" dur="200" fill="hold">
                                          <p:stCondLst>
                                            <p:cond delay="200"/>
                                          </p:stCondLst>
                                        </p:cTn>
                                        <p:tgtEl>
                                          <p:spTgt spid="5">
                                            <p:txEl>
                                              <p:pRg st="2" end="2"/>
                                            </p:txEl>
                                          </p:spTgt>
                                        </p:tgtEl>
                                        <p:attrNameLst>
                                          <p:attrName>r</p:attrName>
                                        </p:attrNameLst>
                                      </p:cBhvr>
                                    </p:animRot>
                                    <p:animRot by="240000">
                                      <p:cBhvr>
                                        <p:cTn id="8" dur="200" fill="hold">
                                          <p:stCondLst>
                                            <p:cond delay="400"/>
                                          </p:stCondLst>
                                        </p:cTn>
                                        <p:tgtEl>
                                          <p:spTgt spid="5">
                                            <p:txEl>
                                              <p:pRg st="2" end="2"/>
                                            </p:txEl>
                                          </p:spTgt>
                                        </p:tgtEl>
                                        <p:attrNameLst>
                                          <p:attrName>r</p:attrName>
                                        </p:attrNameLst>
                                      </p:cBhvr>
                                    </p:animRot>
                                    <p:animRot by="-240000">
                                      <p:cBhvr>
                                        <p:cTn id="9" dur="200" fill="hold">
                                          <p:stCondLst>
                                            <p:cond delay="600"/>
                                          </p:stCondLst>
                                        </p:cTn>
                                        <p:tgtEl>
                                          <p:spTgt spid="5">
                                            <p:txEl>
                                              <p:pRg st="2" end="2"/>
                                            </p:txEl>
                                          </p:spTgt>
                                        </p:tgtEl>
                                        <p:attrNameLst>
                                          <p:attrName>r</p:attrName>
                                        </p:attrNameLst>
                                      </p:cBhvr>
                                    </p:animRot>
                                    <p:animRot by="120000">
                                      <p:cBhvr>
                                        <p:cTn id="10" dur="200" fill="hold">
                                          <p:stCondLst>
                                            <p:cond delay="800"/>
                                          </p:stCondLst>
                                        </p:cTn>
                                        <p:tgtEl>
                                          <p:spTgt spid="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71456"/>
            <a:ext cx="9144000" cy="5143500"/>
          </a:xfrm>
          <a:prstGeom prst="rect">
            <a:avLst/>
          </a:prstGeom>
        </p:spPr>
      </p:pic>
      <p:sp>
        <p:nvSpPr>
          <p:cNvPr id="5" name="مربع نص 4"/>
          <p:cNvSpPr txBox="1"/>
          <p:nvPr/>
        </p:nvSpPr>
        <p:spPr>
          <a:xfrm>
            <a:off x="143509" y="87474"/>
            <a:ext cx="8856984" cy="1384995"/>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800" b="1" dirty="0">
                <a:solidFill>
                  <a:schemeClr val="accent2">
                    <a:lumMod val="75000"/>
                  </a:schemeClr>
                </a:solidFill>
                <a:latin typeface="Times New Roman" panose="02020603050405020304" pitchFamily="18" charset="0"/>
                <a:cs typeface="Times New Roman" panose="02020603050405020304" pitchFamily="18" charset="0"/>
              </a:rPr>
              <a:t>Life Cycle of </a:t>
            </a:r>
            <a:r>
              <a:rPr lang="en-US" sz="2800" b="1" i="1" dirty="0" err="1">
                <a:solidFill>
                  <a:schemeClr val="accent2">
                    <a:lumMod val="75000"/>
                  </a:schemeClr>
                </a:solidFill>
                <a:latin typeface="Times New Roman" panose="02020603050405020304" pitchFamily="18" charset="0"/>
                <a:cs typeface="Times New Roman" panose="02020603050405020304" pitchFamily="18" charset="0"/>
              </a:rPr>
              <a:t>Strongyle</a:t>
            </a:r>
            <a:r>
              <a:rPr lang="en-US" sz="28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75000"/>
                  </a:schemeClr>
                </a:solidFill>
                <a:latin typeface="Times New Roman" panose="02020603050405020304" pitchFamily="18" charset="0"/>
                <a:cs typeface="Times New Roman" panose="02020603050405020304" pitchFamily="18" charset="0"/>
              </a:rPr>
              <a:t>equinus</a:t>
            </a:r>
            <a:endParaRPr lang="en-US" sz="2800" dirty="0">
              <a:solidFill>
                <a:schemeClr val="accent2">
                  <a:lumMod val="75000"/>
                </a:schemeClr>
              </a:solidFill>
              <a:latin typeface="Times New Roman" panose="02020603050405020304" pitchFamily="18" charset="0"/>
              <a:cs typeface="Times New Roman" panose="02020603050405020304" pitchFamily="18" charset="0"/>
            </a:endParaRPr>
          </a:p>
          <a:p>
            <a:pPr algn="l"/>
            <a:endParaRPr lang="en-US" sz="2800" b="1" dirty="0" smtClean="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6" name="صورة 5" descr="H:\أوليات كتاب الطفيليات\Parascaris and Strongylus\StrongyleCycle-l.jpg"/>
          <p:cNvPicPr/>
          <p:nvPr/>
        </p:nvPicPr>
        <p:blipFill>
          <a:blip r:embed="rId3"/>
          <a:srcRect/>
          <a:stretch>
            <a:fillRect/>
          </a:stretch>
        </p:blipFill>
        <p:spPr bwMode="auto">
          <a:xfrm>
            <a:off x="2357422" y="1203598"/>
            <a:ext cx="4643470" cy="38103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362718345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86090"/>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Pathogenicity and Pathogenesis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1-</a:t>
            </a:r>
            <a:r>
              <a:rPr lang="en-US" sz="2400" dirty="0">
                <a:solidFill>
                  <a:schemeClr val="accent1">
                    <a:lumMod val="75000"/>
                  </a:schemeClr>
                </a:solidFill>
                <a:latin typeface="Times New Roman" panose="02020603050405020304" pitchFamily="18" charset="0"/>
                <a:cs typeface="Times New Roman" panose="02020603050405020304" pitchFamily="18" charset="0"/>
              </a:rPr>
              <a:t> The adult worms from all species attach themselves to the mucosa of the large intestine and suck blood.</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2-</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Anaemia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of the normochromic normocytic type.</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3-</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Small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haemorrhagic</a:t>
            </a:r>
            <a:r>
              <a:rPr lang="en-US" sz="2400" dirty="0">
                <a:solidFill>
                  <a:schemeClr val="accent1">
                    <a:lumMod val="75000"/>
                  </a:schemeClr>
                </a:solidFill>
                <a:latin typeface="Times New Roman" panose="02020603050405020304" pitchFamily="18" charset="0"/>
                <a:cs typeface="Times New Roman" panose="02020603050405020304" pitchFamily="18" charset="0"/>
              </a:rPr>
              <a:t> ulcer in  the large intestine.</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Larvae </a:t>
            </a:r>
            <a:r>
              <a:rPr lang="en-US" sz="2400" dirty="0">
                <a:solidFill>
                  <a:schemeClr val="accent1">
                    <a:lumMod val="75000"/>
                  </a:schemeClr>
                </a:solidFill>
                <a:latin typeface="Times New Roman" panose="02020603050405020304" pitchFamily="18" charset="0"/>
                <a:cs typeface="Times New Roman" panose="02020603050405020304" pitchFamily="18" charset="0"/>
              </a:rPr>
              <a:t>migrant caused primary lesions occurred in the wall of small and large intestine and .</a:t>
            </a: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5-</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Extansive</a:t>
            </a:r>
            <a:r>
              <a:rPr lang="en-US" sz="2400" dirty="0">
                <a:solidFill>
                  <a:schemeClr val="accent1">
                    <a:lumMod val="75000"/>
                  </a:schemeClr>
                </a:solidFill>
                <a:latin typeface="Times New Roman" panose="02020603050405020304" pitchFamily="18" charset="0"/>
                <a:cs typeface="Times New Roman" panose="02020603050405020304" pitchFamily="18" charset="0"/>
              </a:rPr>
              <a:t> irregular inflammatory lesion occur in the media of the affected arteries producing an endarteritis and the formation of thrombi ,the larval stages may be found embedded in the thrombus, this case called   aneurysms or verminous arteritis.  specially of (</a:t>
            </a:r>
            <a:r>
              <a:rPr lang="en-US" sz="2400" i="1" dirty="0">
                <a:solidFill>
                  <a:schemeClr val="accent2">
                    <a:lumMod val="75000"/>
                  </a:schemeClr>
                </a:solidFill>
                <a:latin typeface="Times New Roman" panose="02020603050405020304" pitchFamily="18" charset="0"/>
                <a:cs typeface="Times New Roman" panose="02020603050405020304" pitchFamily="18" charset="0"/>
              </a:rPr>
              <a:t>S. </a:t>
            </a:r>
            <a:r>
              <a:rPr lang="en-US" sz="2400" i="1" dirty="0" err="1">
                <a:solidFill>
                  <a:schemeClr val="accent2">
                    <a:lumMod val="75000"/>
                  </a:schemeClr>
                </a:solidFill>
                <a:latin typeface="Times New Roman" panose="02020603050405020304" pitchFamily="18" charset="0"/>
                <a:cs typeface="Times New Roman" panose="02020603050405020304" pitchFamily="18" charset="0"/>
              </a:rPr>
              <a:t>valgaris</a:t>
            </a:r>
            <a:r>
              <a:rPr lang="en-US" sz="2400" i="1" dirty="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2718345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1" end="1"/>
                                            </p:txEl>
                                          </p:spTgt>
                                        </p:tgtEl>
                                      </p:cBhvr>
                                    </p:animEffect>
                                    <p:animScale>
                                      <p:cBhvr>
                                        <p:cTn id="7" dur="250" autoRev="1" fill="hold"/>
                                        <p:tgtEl>
                                          <p:spTgt spid="5">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86090"/>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FAMILY: </a:t>
            </a:r>
            <a:r>
              <a:rPr lang="en-US" sz="2400" b="1" dirty="0">
                <a:solidFill>
                  <a:schemeClr val="accent2">
                    <a:lumMod val="75000"/>
                  </a:schemeClr>
                </a:solidFill>
                <a:latin typeface="Times New Roman" panose="02020603050405020304" pitchFamily="18" charset="0"/>
                <a:cs typeface="Times New Roman" panose="02020603050405020304" pitchFamily="18" charset="0"/>
              </a:rPr>
              <a:t>OXYURIDEA </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a:t>
            </a:r>
            <a:r>
              <a:rPr lang="en-US" sz="2400" dirty="0">
                <a:solidFill>
                  <a:schemeClr val="accent2">
                    <a:lumMod val="75000"/>
                  </a:schemeClr>
                </a:solidFill>
                <a:latin typeface="Times New Roman" panose="02020603050405020304" pitchFamily="18" charset="0"/>
                <a:cs typeface="Times New Roman" panose="02020603050405020304" pitchFamily="18" charset="0"/>
              </a:rPr>
              <a:t> </a:t>
            </a: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Mostly </a:t>
            </a:r>
            <a:r>
              <a:rPr lang="en-US" sz="2400" dirty="0">
                <a:solidFill>
                  <a:schemeClr val="accent1">
                    <a:lumMod val="75000"/>
                  </a:schemeClr>
                </a:solidFill>
                <a:latin typeface="Times New Roman" panose="02020603050405020304" pitchFamily="18" charset="0"/>
                <a:cs typeface="Times New Roman" panose="02020603050405020304" pitchFamily="18" charset="0"/>
              </a:rPr>
              <a:t>medium –sized or small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nematodes.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Mouth </a:t>
            </a:r>
            <a:r>
              <a:rPr lang="en-US" sz="2400" dirty="0">
                <a:solidFill>
                  <a:schemeClr val="accent1">
                    <a:lumMod val="75000"/>
                  </a:schemeClr>
                </a:solidFill>
                <a:latin typeface="Times New Roman" panose="02020603050405020304" pitchFamily="18" charset="0"/>
                <a:cs typeface="Times New Roman" panose="02020603050405020304" pitchFamily="18" charset="0"/>
              </a:rPr>
              <a:t>surrounded by three inconspicuous  lips.</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No </a:t>
            </a:r>
            <a:r>
              <a:rPr lang="en-US" sz="2400" dirty="0">
                <a:solidFill>
                  <a:schemeClr val="accent1">
                    <a:lumMod val="75000"/>
                  </a:schemeClr>
                </a:solidFill>
                <a:latin typeface="Times New Roman" panose="02020603050405020304" pitchFamily="18" charset="0"/>
                <a:cs typeface="Times New Roman" panose="02020603050405020304" pitchFamily="18" charset="0"/>
              </a:rPr>
              <a:t>buccal capsule.</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has a well-developed bulb.</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Intestine </a:t>
            </a:r>
            <a:r>
              <a:rPr lang="en-US" sz="2400" dirty="0">
                <a:solidFill>
                  <a:schemeClr val="accent1">
                    <a:lumMod val="75000"/>
                  </a:schemeClr>
                </a:solidFill>
                <a:latin typeface="Times New Roman" panose="02020603050405020304" pitchFamily="18" charset="0"/>
                <a:cs typeface="Times New Roman" panose="02020603050405020304" pitchFamily="18" charset="0"/>
              </a:rPr>
              <a:t>may have caeca .</a:t>
            </a: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Tail </a:t>
            </a:r>
            <a:r>
              <a:rPr lang="en-US" sz="2400" dirty="0">
                <a:solidFill>
                  <a:schemeClr val="accent1">
                    <a:lumMod val="75000"/>
                  </a:schemeClr>
                </a:solidFill>
                <a:latin typeface="Times New Roman" panose="02020603050405020304" pitchFamily="18" charset="0"/>
                <a:cs typeface="Times New Roman" panose="02020603050405020304" pitchFamily="18" charset="0"/>
              </a:rPr>
              <a:t>of female tapering,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valva</a:t>
            </a:r>
            <a:r>
              <a:rPr lang="en-US" sz="2400" dirty="0">
                <a:solidFill>
                  <a:schemeClr val="accent1">
                    <a:lumMod val="75000"/>
                  </a:schemeClr>
                </a:solidFill>
                <a:latin typeface="Times New Roman" panose="02020603050405020304" pitchFamily="18" charset="0"/>
                <a:cs typeface="Times New Roman" panose="02020603050405020304" pitchFamily="18" charset="0"/>
              </a:rPr>
              <a:t> is situated near the anterior end  of the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body.</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female are usually much larger than the males and have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long.</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Two </a:t>
            </a:r>
            <a:r>
              <a:rPr lang="en-US" sz="2400" dirty="0">
                <a:solidFill>
                  <a:schemeClr val="accent1">
                    <a:lumMod val="75000"/>
                  </a:schemeClr>
                </a:solidFill>
                <a:latin typeface="Times New Roman" panose="02020603050405020304" pitchFamily="18" charset="0"/>
                <a:cs typeface="Times New Roman" panose="02020603050405020304" pitchFamily="18" charset="0"/>
              </a:rPr>
              <a:t>spicules in the male and has bears a number of large papillae around the cloacal opening.</a:t>
            </a: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545317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xEl>
                                              <p:pRg st="1" end="1"/>
                                            </p:txEl>
                                          </p:spTgt>
                                        </p:tgtEl>
                                        <p:attrNameLst>
                                          <p:attrName>r</p:attrName>
                                        </p:attrNameLst>
                                      </p:cBhvr>
                                    </p:animRot>
                                    <p:animRot by="-240000">
                                      <p:cBhvr>
                                        <p:cTn id="7" dur="200" fill="hold">
                                          <p:stCondLst>
                                            <p:cond delay="200"/>
                                          </p:stCondLst>
                                        </p:cTn>
                                        <p:tgtEl>
                                          <p:spTgt spid="5">
                                            <p:txEl>
                                              <p:pRg st="1" end="1"/>
                                            </p:txEl>
                                          </p:spTgt>
                                        </p:tgtEl>
                                        <p:attrNameLst>
                                          <p:attrName>r</p:attrName>
                                        </p:attrNameLst>
                                      </p:cBhvr>
                                    </p:animRot>
                                    <p:animRot by="240000">
                                      <p:cBhvr>
                                        <p:cTn id="8" dur="200" fill="hold">
                                          <p:stCondLst>
                                            <p:cond delay="400"/>
                                          </p:stCondLst>
                                        </p:cTn>
                                        <p:tgtEl>
                                          <p:spTgt spid="5">
                                            <p:txEl>
                                              <p:pRg st="1" end="1"/>
                                            </p:txEl>
                                          </p:spTgt>
                                        </p:tgtEl>
                                        <p:attrNameLst>
                                          <p:attrName>r</p:attrName>
                                        </p:attrNameLst>
                                      </p:cBhvr>
                                    </p:animRot>
                                    <p:animRot by="-240000">
                                      <p:cBhvr>
                                        <p:cTn id="9" dur="200" fill="hold">
                                          <p:stCondLst>
                                            <p:cond delay="600"/>
                                          </p:stCondLst>
                                        </p:cTn>
                                        <p:tgtEl>
                                          <p:spTgt spid="5">
                                            <p:txEl>
                                              <p:pRg st="1" end="1"/>
                                            </p:txEl>
                                          </p:spTgt>
                                        </p:tgtEl>
                                        <p:attrNameLst>
                                          <p:attrName>r</p:attrName>
                                        </p:attrNameLst>
                                      </p:cBhvr>
                                    </p:animRot>
                                    <p:animRot by="120000">
                                      <p:cBhvr>
                                        <p:cTn id="10" dur="200" fill="hold">
                                          <p:stCondLst>
                                            <p:cond delay="800"/>
                                          </p:stCondLst>
                                        </p:cTn>
                                        <p:tgtEl>
                                          <p:spTgt spid="5">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5">
                                            <p:txEl>
                                              <p:pRg st="2" end="2"/>
                                            </p:txEl>
                                          </p:spTgt>
                                        </p:tgtEl>
                                      </p:cBhvr>
                                    </p:animEffect>
                                    <p:animScale>
                                      <p:cBhvr>
                                        <p:cTn id="15" dur="250" autoRev="1" fill="hold"/>
                                        <p:tgtEl>
                                          <p:spTgt spid="5">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86090"/>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Pathogenicity </a:t>
            </a:r>
            <a:r>
              <a:rPr lang="en-US" sz="2400" b="1" dirty="0">
                <a:solidFill>
                  <a:schemeClr val="accent2">
                    <a:lumMod val="75000"/>
                  </a:schemeClr>
                </a:solidFill>
                <a:latin typeface="Times New Roman" panose="02020603050405020304" pitchFamily="18" charset="0"/>
                <a:cs typeface="Times New Roman" panose="02020603050405020304" pitchFamily="18" charset="0"/>
              </a:rPr>
              <a:t>and Pathogenesis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6-</a:t>
            </a:r>
            <a:r>
              <a:rPr lang="en-US" sz="2400" dirty="0">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haemorrhagic</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nodules.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Clinical Signs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1-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S. </a:t>
            </a:r>
            <a:r>
              <a:rPr lang="en-US" sz="2400" b="1" i="1" dirty="0" err="1" smtClean="0">
                <a:solidFill>
                  <a:schemeClr val="accent1">
                    <a:lumMod val="75000"/>
                  </a:schemeClr>
                </a:solidFill>
                <a:latin typeface="Times New Roman" panose="02020603050405020304" pitchFamily="18" charset="0"/>
                <a:cs typeface="Times New Roman" panose="02020603050405020304" pitchFamily="18" charset="0"/>
              </a:rPr>
              <a:t>equinus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1-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Colic.</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Anorexia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General malaise</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2- </a:t>
            </a:r>
            <a:r>
              <a:rPr lang="en-US" sz="2400" b="1" i="1" dirty="0" smtClean="0">
                <a:solidFill>
                  <a:schemeClr val="accent1">
                    <a:lumMod val="75000"/>
                  </a:schemeClr>
                </a:solidFill>
                <a:latin typeface="Times New Roman" panose="02020603050405020304" pitchFamily="18" charset="0"/>
                <a:cs typeface="Times New Roman" panose="02020603050405020304" pitchFamily="18" charset="0"/>
              </a:rPr>
              <a:t>S. </a:t>
            </a:r>
            <a:r>
              <a:rPr lang="en-US" sz="2400" b="1" i="1" dirty="0" err="1" smtClean="0">
                <a:solidFill>
                  <a:schemeClr val="accent1">
                    <a:lumMod val="75000"/>
                  </a:schemeClr>
                </a:solidFill>
                <a:latin typeface="Times New Roman" panose="02020603050405020304" pitchFamily="18" charset="0"/>
                <a:cs typeface="Times New Roman" panose="02020603050405020304" pitchFamily="18" charset="0"/>
              </a:rPr>
              <a:t>edentatus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Peritonitis</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2-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Acute </a:t>
            </a:r>
            <a:r>
              <a:rPr lang="en-US" sz="2400" dirty="0" err="1" smtClean="0">
                <a:solidFill>
                  <a:schemeClr val="accent2">
                    <a:lumMod val="75000"/>
                  </a:schemeClr>
                </a:solidFill>
                <a:latin typeface="Times New Roman" panose="02020603050405020304" pitchFamily="18" charset="0"/>
                <a:cs typeface="Times New Roman" panose="02020603050405020304" pitchFamily="18" charset="0"/>
              </a:rPr>
              <a:t>toxaemia</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3-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Jaundice</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4-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Fever</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8082255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3" end="3"/>
                                            </p:txEl>
                                          </p:spTgt>
                                        </p:tgtEl>
                                      </p:cBhvr>
                                    </p:animEffect>
                                    <p:animScale>
                                      <p:cBhvr>
                                        <p:cTn id="7" dur="250" autoRev="1" fill="hold"/>
                                        <p:tgtEl>
                                          <p:spTgt spid="5">
                                            <p:txEl>
                                              <p:pRg st="3" end="3"/>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5">
                                            <p:txEl>
                                              <p:pRg st="4" end="4"/>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5">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4585871"/>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Clinical Signs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3-</a:t>
            </a:r>
            <a:r>
              <a:rPr lang="en-US" sz="2400" b="1" i="1" dirty="0">
                <a:solidFill>
                  <a:schemeClr val="accent1">
                    <a:lumMod val="75000"/>
                  </a:schemeClr>
                </a:solidFill>
                <a:latin typeface="Times New Roman" panose="02020603050405020304" pitchFamily="18" charset="0"/>
                <a:cs typeface="Times New Roman" panose="02020603050405020304" pitchFamily="18" charset="0"/>
              </a:rPr>
              <a:t>S.valgaris</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1-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Colic</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2-</a:t>
            </a:r>
            <a:r>
              <a:rPr lang="en-US" sz="2400" dirty="0">
                <a:solidFill>
                  <a:schemeClr val="accent2">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2">
                    <a:lumMod val="75000"/>
                  </a:schemeClr>
                </a:solidFill>
                <a:latin typeface="Times New Roman" panose="02020603050405020304" pitchFamily="18" charset="0"/>
                <a:cs typeface="Times New Roman" panose="02020603050405020304" pitchFamily="18" charset="0"/>
              </a:rPr>
              <a:t>Anaemia</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3- </a:t>
            </a:r>
            <a:r>
              <a:rPr lang="en-US" sz="2400" dirty="0" err="1" smtClean="0">
                <a:solidFill>
                  <a:schemeClr val="accent2">
                    <a:lumMod val="75000"/>
                  </a:schemeClr>
                </a:solidFill>
                <a:latin typeface="Times New Roman" panose="02020603050405020304" pitchFamily="18" charset="0"/>
                <a:cs typeface="Times New Roman" panose="02020603050405020304" pitchFamily="18" charset="0"/>
              </a:rPr>
              <a:t>Acut</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a:solidFill>
                  <a:schemeClr val="accent2">
                    <a:lumMod val="75000"/>
                  </a:schemeClr>
                </a:solidFill>
                <a:latin typeface="Times New Roman" panose="02020603050405020304" pitchFamily="18" charset="0"/>
                <a:cs typeface="Times New Roman" panose="02020603050405020304" pitchFamily="18" charset="0"/>
              </a:rPr>
              <a:t>verminous arteritis</a:t>
            </a: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4- </a:t>
            </a:r>
            <a:r>
              <a:rPr lang="en-US" sz="2400" dirty="0" err="1" smtClean="0">
                <a:solidFill>
                  <a:schemeClr val="accent2">
                    <a:lumMod val="75000"/>
                  </a:schemeClr>
                </a:solidFill>
                <a:latin typeface="Times New Roman" panose="02020603050405020304" pitchFamily="18" charset="0"/>
                <a:cs typeface="Times New Roman" panose="02020603050405020304" pitchFamily="18" charset="0"/>
              </a:rPr>
              <a:t>Diarrhoea</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5-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Occasionally </a:t>
            </a:r>
            <a:r>
              <a:rPr lang="en-US" sz="2400" dirty="0">
                <a:solidFill>
                  <a:schemeClr val="accent2">
                    <a:lumMod val="75000"/>
                  </a:schemeClr>
                </a:solidFill>
                <a:latin typeface="Times New Roman" panose="02020603050405020304" pitchFamily="18" charset="0"/>
                <a:cs typeface="Times New Roman" panose="02020603050405020304" pitchFamily="18" charset="0"/>
              </a:rPr>
              <a:t>death</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Diagnosis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Clinical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signs</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Faecal</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culture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Serological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p:txBody>
      </p:sp>
    </p:spTree>
    <p:extLst>
      <p:ext uri="{BB962C8B-B14F-4D97-AF65-F5344CB8AC3E}">
        <p14:creationId xmlns="" xmlns:p14="http://schemas.microsoft.com/office/powerpoint/2010/main" val="425710329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xEl>
                                              <p:pRg st="2" end="2"/>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nodeType="clickEffect">
                                  <p:stCondLst>
                                    <p:cond delay="0"/>
                                  </p:stCondLst>
                                  <p:childTnLst>
                                    <p:animEffect transition="out" filter="fade">
                                      <p:cBhvr>
                                        <p:cTn id="10" dur="500" tmFilter="0, 0; .2, .5; .8, .5; 1, 0"/>
                                        <p:tgtEl>
                                          <p:spTgt spid="5">
                                            <p:txEl>
                                              <p:pRg st="8" end="8"/>
                                            </p:txEl>
                                          </p:spTgt>
                                        </p:tgtEl>
                                      </p:cBhvr>
                                    </p:animEffect>
                                    <p:animScale>
                                      <p:cBhvr>
                                        <p:cTn id="11" dur="250" autoRev="1" fill="hold"/>
                                        <p:tgtEl>
                                          <p:spTgt spid="5">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3108543"/>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endParaRPr lang="en-US" sz="2400" dirty="0">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Treatment</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Rx, phenothiazine,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piprazine</a:t>
            </a:r>
            <a:r>
              <a:rPr lang="en-US" sz="2400" dirty="0">
                <a:solidFill>
                  <a:schemeClr val="accent1">
                    <a:lumMod val="75000"/>
                  </a:schemeClr>
                </a:solidFill>
                <a:latin typeface="Times New Roman" panose="02020603050405020304" pitchFamily="18" charset="0"/>
                <a:cs typeface="Times New Roman" panose="02020603050405020304" pitchFamily="18" charset="0"/>
              </a:rPr>
              <a:t> salts,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Albendazoal</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thiabendazol</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Control</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Routine </a:t>
            </a:r>
            <a:r>
              <a:rPr lang="en-US" sz="2400" dirty="0">
                <a:solidFill>
                  <a:schemeClr val="accent1">
                    <a:lumMod val="75000"/>
                  </a:schemeClr>
                </a:solidFill>
                <a:latin typeface="Times New Roman" panose="02020603050405020304" pitchFamily="18" charset="0"/>
                <a:cs typeface="Times New Roman" panose="02020603050405020304" pitchFamily="18" charset="0"/>
              </a:rPr>
              <a:t>use of Anthelmintic.</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Pasture </a:t>
            </a:r>
            <a:r>
              <a:rPr lang="en-US" sz="2400" dirty="0">
                <a:solidFill>
                  <a:schemeClr val="accent1">
                    <a:lumMod val="75000"/>
                  </a:schemeClr>
                </a:solidFill>
                <a:latin typeface="Times New Roman" panose="02020603050405020304" pitchFamily="18" charset="0"/>
                <a:cs typeface="Times New Roman" panose="02020603050405020304" pitchFamily="18" charset="0"/>
              </a:rPr>
              <a:t>management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Kill </a:t>
            </a:r>
            <a:r>
              <a:rPr lang="en-US" sz="2400" dirty="0">
                <a:solidFill>
                  <a:schemeClr val="accent1">
                    <a:lumMod val="75000"/>
                  </a:schemeClr>
                </a:solidFill>
                <a:latin typeface="Times New Roman" panose="02020603050405020304" pitchFamily="18" charset="0"/>
                <a:cs typeface="Times New Roman" panose="02020603050405020304" pitchFamily="18" charset="0"/>
              </a:rPr>
              <a:t>the eggs and larvae by the heat of fermentation result from proper disposal of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manure.</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7648599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rotWithShape="1">
          <a:blip r:embed="rId2" cstate="print">
            <a:extLst>
              <a:ext uri="{28A0092B-C50C-407E-A947-70E740481C1C}">
                <a14:useLocalDpi xmlns="" xmlns:a14="http://schemas.microsoft.com/office/drawing/2010/main" val="0"/>
              </a:ext>
            </a:extLst>
          </a:blip>
          <a:srcRect t="28282" b="27880"/>
          <a:stretch/>
        </p:blipFill>
        <p:spPr>
          <a:xfrm>
            <a:off x="0" y="0"/>
            <a:ext cx="9144000" cy="5143500"/>
          </a:xfrm>
          <a:prstGeom prst="rect">
            <a:avLst/>
          </a:prstGeom>
        </p:spPr>
      </p:pic>
    </p:spTree>
    <p:extLst>
      <p:ext uri="{BB962C8B-B14F-4D97-AF65-F5344CB8AC3E}">
        <p14:creationId xmlns="" xmlns:p14="http://schemas.microsoft.com/office/powerpoint/2010/main" val="3627183456"/>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2000548"/>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FAMILY: </a:t>
            </a:r>
            <a:r>
              <a:rPr lang="en-US" sz="2400" b="1" dirty="0">
                <a:solidFill>
                  <a:schemeClr val="accent2">
                    <a:lumMod val="75000"/>
                  </a:schemeClr>
                </a:solidFill>
                <a:latin typeface="Times New Roman" panose="02020603050405020304" pitchFamily="18" charset="0"/>
                <a:cs typeface="Times New Roman" panose="02020603050405020304" pitchFamily="18" charset="0"/>
              </a:rPr>
              <a:t>OXYURIDEA </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a:t>
            </a:r>
            <a:r>
              <a:rPr lang="en-US" sz="2400" dirty="0">
                <a:solidFill>
                  <a:schemeClr val="accent2">
                    <a:lumMod val="75000"/>
                  </a:schemeClr>
                </a:solidFill>
                <a:latin typeface="Times New Roman" panose="02020603050405020304" pitchFamily="18" charset="0"/>
                <a:cs typeface="Times New Roman" panose="02020603050405020304" pitchFamily="18" charset="0"/>
              </a:rPr>
              <a:t>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eggs are usually flattened on one side and development takes place without the need for an intermediate host.</a:t>
            </a:r>
          </a:p>
        </p:txBody>
      </p:sp>
    </p:spTree>
    <p:extLst>
      <p:ext uri="{BB962C8B-B14F-4D97-AF65-F5344CB8AC3E}">
        <p14:creationId xmlns="" xmlns:p14="http://schemas.microsoft.com/office/powerpoint/2010/main" val="208528472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24535"/>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Oxyuris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equi</a:t>
            </a:r>
            <a:endParaRPr lang="en-US" sz="2400" b="1"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a:t>
            </a:r>
            <a:r>
              <a:rPr lang="en-US" sz="2400" dirty="0">
                <a:solidFill>
                  <a:schemeClr val="accent2">
                    <a:lumMod val="75000"/>
                  </a:schemeClr>
                </a:solidFill>
                <a:latin typeface="Times New Roman" panose="02020603050405020304" pitchFamily="18" charset="0"/>
                <a:cs typeface="Times New Roman" panose="02020603050405020304" pitchFamily="18" charset="0"/>
              </a:rPr>
              <a:t>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Occurs in the large intestine .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host :equines in all parts of the world.</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males is </a:t>
            </a:r>
            <a:r>
              <a:rPr lang="en-US" sz="2400" dirty="0">
                <a:solidFill>
                  <a:schemeClr val="accent2">
                    <a:lumMod val="75000"/>
                  </a:schemeClr>
                </a:solidFill>
                <a:latin typeface="Times New Roman" panose="02020603050405020304" pitchFamily="18" charset="0"/>
                <a:cs typeface="Times New Roman" panose="02020603050405020304" pitchFamily="18" charset="0"/>
              </a:rPr>
              <a:t>9-12mm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 and the females up to</a:t>
            </a:r>
            <a:r>
              <a:rPr lang="en-US" sz="2400" dirty="0">
                <a:solidFill>
                  <a:schemeClr val="accent2">
                    <a:lumMod val="75000"/>
                  </a:schemeClr>
                </a:solidFill>
                <a:latin typeface="Times New Roman" panose="02020603050405020304" pitchFamily="18" charset="0"/>
                <a:cs typeface="Times New Roman" panose="02020603050405020304" pitchFamily="18" charset="0"/>
              </a:rPr>
              <a:t>150mm</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oesophagus</a:t>
            </a:r>
            <a:r>
              <a:rPr lang="en-US" sz="2400" dirty="0">
                <a:solidFill>
                  <a:schemeClr val="accent1">
                    <a:lumMod val="75000"/>
                  </a:schemeClr>
                </a:solidFill>
                <a:latin typeface="Times New Roman" panose="02020603050405020304" pitchFamily="18" charset="0"/>
                <a:cs typeface="Times New Roman" panose="02020603050405020304" pitchFamily="18" charset="0"/>
              </a:rPr>
              <a:t> is narrow at the middle and the bulb is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nt</a:t>
            </a:r>
            <a:r>
              <a:rPr lang="en-US" sz="2400" dirty="0">
                <a:solidFill>
                  <a:schemeClr val="accent1">
                    <a:lumMod val="75000"/>
                  </a:schemeClr>
                </a:solidFill>
                <a:latin typeface="Times New Roman" panose="02020603050405020304" pitchFamily="18" charset="0"/>
                <a:cs typeface="Times New Roman" panose="02020603050405020304" pitchFamily="18" charset="0"/>
              </a:rPr>
              <a:t> distinctly marked off.</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 has one pin-shape specula which is </a:t>
            </a:r>
            <a:r>
              <a:rPr lang="en-US" sz="2400" dirty="0">
                <a:solidFill>
                  <a:schemeClr val="accent2">
                    <a:lumMod val="75000"/>
                  </a:schemeClr>
                </a:solidFill>
                <a:latin typeface="Times New Roman" panose="02020603050405020304" pitchFamily="18" charset="0"/>
                <a:cs typeface="Times New Roman" panose="02020603050405020304" pitchFamily="18" charset="0"/>
              </a:rPr>
              <a:t>120-150Mm</a:t>
            </a:r>
            <a:r>
              <a:rPr lang="en-US" sz="2400" dirty="0">
                <a:solidFill>
                  <a:schemeClr val="accent1">
                    <a:lumMod val="75000"/>
                  </a:schemeClr>
                </a:solidFill>
                <a:latin typeface="Times New Roman" panose="02020603050405020304" pitchFamily="18" charset="0"/>
                <a:cs typeface="Times New Roman" panose="02020603050405020304" pitchFamily="18" charset="0"/>
              </a:rPr>
              <a:t> long and </a:t>
            </a:r>
            <a:endParaRPr lang="en-US" sz="2400" dirty="0" smtClean="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tail bears two pairs of papillae.</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young female are almost white in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colour</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mature female have a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slatey</a:t>
            </a:r>
            <a:r>
              <a:rPr lang="en-US" sz="2400" dirty="0">
                <a:solidFill>
                  <a:schemeClr val="accent1">
                    <a:lumMod val="75000"/>
                  </a:schemeClr>
                </a:solidFill>
                <a:latin typeface="Times New Roman" panose="02020603050405020304" pitchFamily="18" charset="0"/>
                <a:cs typeface="Times New Roman" panose="02020603050405020304" pitchFamily="18" charset="0"/>
              </a:rPr>
              <a:t>-grey or brownish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colour</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narrow tail which may be more than three times as long as the rest of the body.</a:t>
            </a:r>
          </a:p>
          <a:p>
            <a:pPr algn="l"/>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2165518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xEl>
                                              <p:pRg st="1" end="1"/>
                                            </p:txEl>
                                          </p:spTgt>
                                        </p:tgtEl>
                                        <p:attrNameLst>
                                          <p:attrName>r</p:attrName>
                                        </p:attrNameLst>
                                      </p:cBhvr>
                                    </p:animRot>
                                    <p:animRot by="-240000">
                                      <p:cBhvr>
                                        <p:cTn id="7" dur="200" fill="hold">
                                          <p:stCondLst>
                                            <p:cond delay="200"/>
                                          </p:stCondLst>
                                        </p:cTn>
                                        <p:tgtEl>
                                          <p:spTgt spid="5">
                                            <p:txEl>
                                              <p:pRg st="1" end="1"/>
                                            </p:txEl>
                                          </p:spTgt>
                                        </p:tgtEl>
                                        <p:attrNameLst>
                                          <p:attrName>r</p:attrName>
                                        </p:attrNameLst>
                                      </p:cBhvr>
                                    </p:animRot>
                                    <p:animRot by="240000">
                                      <p:cBhvr>
                                        <p:cTn id="8" dur="200" fill="hold">
                                          <p:stCondLst>
                                            <p:cond delay="400"/>
                                          </p:stCondLst>
                                        </p:cTn>
                                        <p:tgtEl>
                                          <p:spTgt spid="5">
                                            <p:txEl>
                                              <p:pRg st="1" end="1"/>
                                            </p:txEl>
                                          </p:spTgt>
                                        </p:tgtEl>
                                        <p:attrNameLst>
                                          <p:attrName>r</p:attrName>
                                        </p:attrNameLst>
                                      </p:cBhvr>
                                    </p:animRot>
                                    <p:animRot by="-240000">
                                      <p:cBhvr>
                                        <p:cTn id="9" dur="200" fill="hold">
                                          <p:stCondLst>
                                            <p:cond delay="600"/>
                                          </p:stCondLst>
                                        </p:cTn>
                                        <p:tgtEl>
                                          <p:spTgt spid="5">
                                            <p:txEl>
                                              <p:pRg st="1" end="1"/>
                                            </p:txEl>
                                          </p:spTgt>
                                        </p:tgtEl>
                                        <p:attrNameLst>
                                          <p:attrName>r</p:attrName>
                                        </p:attrNameLst>
                                      </p:cBhvr>
                                    </p:animRot>
                                    <p:animRot by="120000">
                                      <p:cBhvr>
                                        <p:cTn id="10" dur="200" fill="hold">
                                          <p:stCondLst>
                                            <p:cond delay="800"/>
                                          </p:stCondLst>
                                        </p:cTn>
                                        <p:tgtEl>
                                          <p:spTgt spid="5">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5">
                                            <p:txEl>
                                              <p:pRg st="2" end="2"/>
                                            </p:txEl>
                                          </p:spTgt>
                                        </p:tgtEl>
                                      </p:cBhvr>
                                    </p:animEffect>
                                    <p:animScale>
                                      <p:cBhvr>
                                        <p:cTn id="15" dur="250" autoRev="1" fill="hold"/>
                                        <p:tgtEl>
                                          <p:spTgt spid="5">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24535"/>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Oxyuris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equi</a:t>
            </a:r>
            <a:endParaRPr lang="en-US" sz="2400" b="1"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General Characteristics</a:t>
            </a:r>
            <a:r>
              <a:rPr lang="en-US" sz="2400" dirty="0">
                <a:solidFill>
                  <a:schemeClr val="accent2">
                    <a:lumMod val="75000"/>
                  </a:schemeClr>
                </a:solidFill>
                <a:latin typeface="Times New Roman" panose="02020603050405020304" pitchFamily="18" charset="0"/>
                <a:cs typeface="Times New Roman" panose="02020603050405020304" pitchFamily="18" charset="0"/>
              </a:rPr>
              <a:t> </a:t>
            </a:r>
          </a:p>
          <a:p>
            <a:pPr algn="l"/>
            <a:r>
              <a:rPr lang="en-US" sz="2400" dirty="0" smtClean="0">
                <a:solidFill>
                  <a:schemeClr val="accent2">
                    <a:lumMod val="75000"/>
                  </a:schemeClr>
                </a:solidFill>
              </a:rPr>
              <a:t>-</a:t>
            </a:r>
            <a:r>
              <a:rPr lang="en-US" sz="2400" dirty="0" smtClean="0">
                <a:solidFill>
                  <a:schemeClr val="accent1">
                    <a:lumMod val="75000"/>
                  </a:schemeClr>
                </a:solidFill>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eggs are elongate, slightly flattened on one side ,provided with a plug at one pole ,and measure about </a:t>
            </a:r>
            <a:r>
              <a:rPr lang="en-US" sz="2400" dirty="0">
                <a:solidFill>
                  <a:schemeClr val="accent2">
                    <a:lumMod val="75000"/>
                  </a:schemeClr>
                </a:solidFill>
                <a:latin typeface="Times New Roman" panose="02020603050405020304" pitchFamily="18" charset="0"/>
                <a:cs typeface="Times New Roman" panose="02020603050405020304" pitchFamily="18" charset="0"/>
              </a:rPr>
              <a:t>90</a:t>
            </a:r>
            <a:r>
              <a:rPr lang="en-US" sz="2400" dirty="0">
                <a:solidFill>
                  <a:schemeClr val="accent1">
                    <a:lumMod val="75000"/>
                  </a:schemeClr>
                </a:solidFill>
                <a:latin typeface="Times New Roman" panose="02020603050405020304" pitchFamily="18" charset="0"/>
                <a:cs typeface="Times New Roman" panose="02020603050405020304" pitchFamily="18" charset="0"/>
              </a:rPr>
              <a:t> by </a:t>
            </a:r>
            <a:r>
              <a:rPr lang="en-US" sz="2400" dirty="0">
                <a:solidFill>
                  <a:schemeClr val="accent2">
                    <a:lumMod val="75000"/>
                  </a:schemeClr>
                </a:solidFill>
                <a:latin typeface="Times New Roman" panose="02020603050405020304" pitchFamily="18" charset="0"/>
                <a:cs typeface="Times New Roman" panose="02020603050405020304" pitchFamily="18" charset="0"/>
              </a:rPr>
              <a:t>42 Mm</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endParaRPr lang="en-US" sz="2400" b="1" dirty="0" smtClean="0">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Life </a:t>
            </a:r>
            <a:r>
              <a:rPr lang="en-US" sz="2400" b="1" dirty="0">
                <a:solidFill>
                  <a:schemeClr val="accent2">
                    <a:lumMod val="75000"/>
                  </a:schemeClr>
                </a:solidFill>
                <a:latin typeface="Times New Roman" panose="02020603050405020304" pitchFamily="18" charset="0"/>
                <a:cs typeface="Times New Roman" panose="02020603050405020304" pitchFamily="18" charset="0"/>
              </a:rPr>
              <a:t>Cycle</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males and young females inhabit the caecum and large colon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After </a:t>
            </a:r>
            <a:r>
              <a:rPr lang="en-US" sz="2400" dirty="0">
                <a:solidFill>
                  <a:schemeClr val="accent1">
                    <a:lumMod val="75000"/>
                  </a:schemeClr>
                </a:solidFill>
                <a:latin typeface="Times New Roman" panose="02020603050405020304" pitchFamily="18" charset="0"/>
                <a:cs typeface="Times New Roman" panose="02020603050405020304" pitchFamily="18" charset="0"/>
              </a:rPr>
              <a:t>fertilization the mature females wander down to the rectum and crawl out through the anal opining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Eggs </a:t>
            </a:r>
            <a:r>
              <a:rPr lang="en-US" sz="2400" dirty="0">
                <a:solidFill>
                  <a:schemeClr val="accent1">
                    <a:lumMod val="75000"/>
                  </a:schemeClr>
                </a:solidFill>
                <a:latin typeface="Times New Roman" panose="02020603050405020304" pitchFamily="18" charset="0"/>
                <a:cs typeface="Times New Roman" panose="02020603050405020304" pitchFamily="18" charset="0"/>
              </a:rPr>
              <a:t>are laid in clusters on the skin in the perineal region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Development </a:t>
            </a:r>
            <a:r>
              <a:rPr lang="en-US" sz="2400" dirty="0">
                <a:solidFill>
                  <a:schemeClr val="accent1">
                    <a:lumMod val="75000"/>
                  </a:schemeClr>
                </a:solidFill>
                <a:latin typeface="Times New Roman" panose="02020603050405020304" pitchFamily="18" charset="0"/>
                <a:cs typeface="Times New Roman" panose="02020603050405020304" pitchFamily="18" charset="0"/>
              </a:rPr>
              <a:t>of the egg is rapid ,reaching the infective stage in three to five days.</a:t>
            </a:r>
          </a:p>
          <a:p>
            <a:pPr algn="l"/>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7611170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5" end="5"/>
                                            </p:txEl>
                                          </p:spTgt>
                                        </p:tgtEl>
                                      </p:cBhvr>
                                    </p:animEffect>
                                    <p:animScale>
                                      <p:cBhvr>
                                        <p:cTn id="7" dur="250" autoRev="1" fill="hold"/>
                                        <p:tgtEl>
                                          <p:spTgt spid="5">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4585871"/>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Oxyuris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smtClean="0">
                <a:solidFill>
                  <a:schemeClr val="accent2">
                    <a:lumMod val="75000"/>
                  </a:schemeClr>
                </a:solidFill>
                <a:latin typeface="Times New Roman" panose="02020603050405020304" pitchFamily="18" charset="0"/>
                <a:cs typeface="Times New Roman" panose="02020603050405020304" pitchFamily="18" charset="0"/>
              </a:rPr>
              <a:t>equi</a:t>
            </a:r>
            <a:endParaRPr lang="en-US" sz="2400" b="1" dirty="0" smtClean="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Life </a:t>
            </a:r>
            <a:r>
              <a:rPr lang="en-US" sz="2400" b="1" dirty="0">
                <a:solidFill>
                  <a:schemeClr val="accent2">
                    <a:lumMod val="75000"/>
                  </a:schemeClr>
                </a:solidFill>
                <a:latin typeface="Times New Roman" panose="02020603050405020304" pitchFamily="18" charset="0"/>
                <a:cs typeface="Times New Roman" panose="02020603050405020304" pitchFamily="18" charset="0"/>
              </a:rPr>
              <a:t>Cycle</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infective stage may be  reached on the perineal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region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the </a:t>
            </a:r>
            <a:r>
              <a:rPr lang="en-US" sz="2400" dirty="0">
                <a:solidFill>
                  <a:schemeClr val="accent2">
                    <a:lumMod val="75000"/>
                  </a:schemeClr>
                </a:solidFill>
                <a:latin typeface="Times New Roman" panose="02020603050405020304" pitchFamily="18" charset="0"/>
                <a:cs typeface="Times New Roman" panose="02020603050405020304" pitchFamily="18" charset="0"/>
              </a:rPr>
              <a:t>egg falls off to the ground</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Eggs </a:t>
            </a:r>
            <a:r>
              <a:rPr lang="en-US" sz="2400" dirty="0">
                <a:solidFill>
                  <a:schemeClr val="accent1">
                    <a:lumMod val="75000"/>
                  </a:schemeClr>
                </a:solidFill>
                <a:latin typeface="Times New Roman" panose="02020603050405020304" pitchFamily="18" charset="0"/>
                <a:cs typeface="Times New Roman" panose="02020603050405020304" pitchFamily="18" charset="0"/>
              </a:rPr>
              <a:t>probably survive for several weeks in moist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Infection </a:t>
            </a:r>
            <a:r>
              <a:rPr lang="en-US" sz="2400" dirty="0">
                <a:solidFill>
                  <a:schemeClr val="accent1">
                    <a:lumMod val="75000"/>
                  </a:schemeClr>
                </a:solidFill>
                <a:latin typeface="Times New Roman" panose="02020603050405020304" pitchFamily="18" charset="0"/>
                <a:cs typeface="Times New Roman" panose="02020603050405020304" pitchFamily="18" charset="0"/>
              </a:rPr>
              <a:t>by ingestion of the infective stage eggs on fodder and bedding.</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Infective </a:t>
            </a:r>
            <a:r>
              <a:rPr lang="en-US" sz="2400" dirty="0">
                <a:solidFill>
                  <a:schemeClr val="accent1">
                    <a:lumMod val="75000"/>
                  </a:schemeClr>
                </a:solidFill>
                <a:latin typeface="Times New Roman" panose="02020603050405020304" pitchFamily="18" charset="0"/>
                <a:cs typeface="Times New Roman" panose="02020603050405020304" pitchFamily="18" charset="0"/>
              </a:rPr>
              <a:t>larvae are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laberated</a:t>
            </a:r>
            <a:r>
              <a:rPr lang="en-US" sz="2400" dirty="0">
                <a:solidFill>
                  <a:schemeClr val="accent1">
                    <a:lumMod val="75000"/>
                  </a:schemeClr>
                </a:solidFill>
                <a:latin typeface="Times New Roman" panose="02020603050405020304" pitchFamily="18" charset="0"/>
                <a:cs typeface="Times New Roman" panose="02020603050405020304" pitchFamily="18" charset="0"/>
              </a:rPr>
              <a:t> in the small intestine and </a:t>
            </a:r>
            <a:r>
              <a:rPr lang="en-US" sz="2400" dirty="0">
                <a:solidFill>
                  <a:schemeClr val="accent2">
                    <a:lumMod val="75000"/>
                  </a:schemeClr>
                </a:solidFill>
                <a:latin typeface="Times New Roman" panose="02020603050405020304" pitchFamily="18" charset="0"/>
                <a:cs typeface="Times New Roman" panose="02020603050405020304" pitchFamily="18" charset="0"/>
              </a:rPr>
              <a:t>L3</a:t>
            </a:r>
            <a:r>
              <a:rPr lang="en-US" sz="2400" dirty="0">
                <a:solidFill>
                  <a:schemeClr val="accent1">
                    <a:lumMod val="75000"/>
                  </a:schemeClr>
                </a:solidFill>
                <a:latin typeface="Times New Roman" panose="02020603050405020304" pitchFamily="18" charset="0"/>
                <a:cs typeface="Times New Roman" panose="02020603050405020304" pitchFamily="18" charset="0"/>
              </a:rPr>
              <a:t> are found in the mucosal crypts of the ventral colon and caecum.</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L4</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produce about </a:t>
            </a:r>
            <a:r>
              <a:rPr lang="en-US" sz="2400" dirty="0">
                <a:solidFill>
                  <a:schemeClr val="accent2">
                    <a:lumMod val="75000"/>
                  </a:schemeClr>
                </a:solidFill>
                <a:latin typeface="Times New Roman" panose="02020603050405020304" pitchFamily="18" charset="0"/>
                <a:cs typeface="Times New Roman" panose="02020603050405020304" pitchFamily="18" charset="0"/>
              </a:rPr>
              <a:t>8 -10 </a:t>
            </a:r>
            <a:r>
              <a:rPr lang="en-US" sz="2400" dirty="0">
                <a:solidFill>
                  <a:schemeClr val="accent1">
                    <a:lumMod val="75000"/>
                  </a:schemeClr>
                </a:solidFill>
                <a:latin typeface="Times New Roman" panose="02020603050405020304" pitchFamily="18" charset="0"/>
                <a:cs typeface="Times New Roman" panose="02020603050405020304" pitchFamily="18" charset="0"/>
              </a:rPr>
              <a:t>days after infection .</a:t>
            </a:r>
          </a:p>
          <a:p>
            <a:pPr algn="l"/>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p.p</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is </a:t>
            </a:r>
            <a:r>
              <a:rPr lang="en-US" sz="2400" dirty="0">
                <a:solidFill>
                  <a:schemeClr val="accent2">
                    <a:lumMod val="75000"/>
                  </a:schemeClr>
                </a:solidFill>
                <a:latin typeface="Times New Roman" panose="02020603050405020304" pitchFamily="18" charset="0"/>
                <a:cs typeface="Times New Roman" panose="02020603050405020304" pitchFamily="18" charset="0"/>
              </a:rPr>
              <a:t>5</a:t>
            </a:r>
            <a:r>
              <a:rPr lang="en-US" sz="2400" dirty="0">
                <a:solidFill>
                  <a:schemeClr val="accent1">
                    <a:lumMod val="75000"/>
                  </a:schemeClr>
                </a:solidFill>
                <a:latin typeface="Times New Roman" panose="02020603050405020304" pitchFamily="18" charset="0"/>
                <a:cs typeface="Times New Roman" panose="02020603050405020304" pitchFamily="18" charset="0"/>
              </a:rPr>
              <a:t> months</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70244970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2" end="2"/>
                                            </p:txEl>
                                          </p:spTgt>
                                        </p:tgtEl>
                                      </p:cBhvr>
                                    </p:animEffect>
                                    <p:animScale>
                                      <p:cBhvr>
                                        <p:cTn id="7" dur="250" autoRev="1" fill="hold"/>
                                        <p:tgtEl>
                                          <p:spTgt spid="5">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3">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1261884"/>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dirty="0">
                <a:solidFill>
                  <a:schemeClr val="accent2">
                    <a:lumMod val="75000"/>
                  </a:schemeClr>
                </a:solidFill>
                <a:latin typeface="Times New Roman" panose="02020603050405020304" pitchFamily="18" charset="0"/>
                <a:cs typeface="Times New Roman" panose="02020603050405020304" pitchFamily="18" charset="0"/>
              </a:rPr>
              <a:t>Life Cycle of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Oxyris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equi</a:t>
            </a:r>
            <a:endParaRPr lang="en-US" sz="2400" b="1" dirty="0">
              <a:solidFill>
                <a:schemeClr val="accent2">
                  <a:lumMod val="75000"/>
                </a:schemeClr>
              </a:solidFill>
              <a:latin typeface="Times New Roman" panose="02020603050405020304" pitchFamily="18" charset="0"/>
              <a:cs typeface="Times New Roman" panose="02020603050405020304" pitchFamily="18" charset="0"/>
            </a:endParaRPr>
          </a:p>
          <a:p>
            <a:pPr algn="ctr"/>
            <a:endParaRPr lang="en-US" sz="2400" b="1" dirty="0" smtClean="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6" name="صورة 5" descr="H:\أوليات كتاب الطفيليات\Nematoda Image\oxyeq_cy.gif"/>
          <p:cNvPicPr/>
          <p:nvPr/>
        </p:nvPicPr>
        <p:blipFill>
          <a:blip r:embed="rId4"/>
          <a:srcRect/>
          <a:stretch>
            <a:fillRect/>
          </a:stretch>
        </p:blipFill>
        <p:spPr bwMode="auto">
          <a:xfrm>
            <a:off x="2214546" y="1142990"/>
            <a:ext cx="4643470" cy="38111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4188461077"/>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5386090"/>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Oxyuris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equi</a:t>
            </a:r>
            <a:endParaRPr lang="en-US" sz="2400" b="1"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Pathogenicity </a:t>
            </a:r>
            <a:r>
              <a:rPr lang="en-US" sz="2400" b="1" dirty="0">
                <a:solidFill>
                  <a:schemeClr val="accent2">
                    <a:lumMod val="75000"/>
                  </a:schemeClr>
                </a:solidFill>
                <a:latin typeface="Times New Roman" panose="02020603050405020304" pitchFamily="18" charset="0"/>
                <a:cs typeface="Times New Roman" panose="02020603050405020304" pitchFamily="18" charset="0"/>
              </a:rPr>
              <a:t>and Pathogenesis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1-</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The </a:t>
            </a:r>
            <a:r>
              <a:rPr lang="en-US" sz="2400" dirty="0">
                <a:solidFill>
                  <a:schemeClr val="accent1">
                    <a:lumMod val="75000"/>
                  </a:schemeClr>
                </a:solidFill>
                <a:latin typeface="Times New Roman" panose="02020603050405020304" pitchFamily="18" charset="0"/>
                <a:cs typeface="Times New Roman" panose="02020603050405020304" pitchFamily="18" charset="0"/>
              </a:rPr>
              <a:t>fourth –stage larvae feeds on the intestinal mucosa of the host.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2-</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chief feature of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oxyuriasis</a:t>
            </a:r>
            <a:r>
              <a:rPr lang="en-US" sz="2400" dirty="0">
                <a:solidFill>
                  <a:schemeClr val="accent1">
                    <a:lumMod val="75000"/>
                  </a:schemeClr>
                </a:solidFill>
                <a:latin typeface="Times New Roman" panose="02020603050405020304" pitchFamily="18" charset="0"/>
                <a:cs typeface="Times New Roman" panose="02020603050405020304" pitchFamily="18" charset="0"/>
              </a:rPr>
              <a:t> in equines is the anal pruritus produced by the egg-laying females.</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Clinical Signs </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1-</a:t>
            </a:r>
            <a:r>
              <a:rPr lang="en-US" sz="2400" dirty="0">
                <a:solidFill>
                  <a:schemeClr val="accent1">
                    <a:lumMod val="75000"/>
                  </a:schemeClr>
                </a:solidFill>
                <a:latin typeface="Times New Roman" panose="02020603050405020304" pitchFamily="18" charset="0"/>
                <a:cs typeface="Times New Roman" panose="02020603050405020304" pitchFamily="18" charset="0"/>
              </a:rPr>
              <a:t>The irritation caused by the anal pruritus produces restlessness and improper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feeding.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2-</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lose </a:t>
            </a:r>
            <a:r>
              <a:rPr lang="en-US" sz="2400" dirty="0">
                <a:solidFill>
                  <a:schemeClr val="accent1">
                    <a:lumMod val="75000"/>
                  </a:schemeClr>
                </a:solidFill>
                <a:latin typeface="Times New Roman" panose="02020603050405020304" pitchFamily="18" charset="0"/>
                <a:cs typeface="Times New Roman" panose="02020603050405020304" pitchFamily="18" charset="0"/>
              </a:rPr>
              <a:t>of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condition.  </a:t>
            </a:r>
            <a:endParaRPr lang="en-US" sz="2400" dirty="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3-</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Dull </a:t>
            </a:r>
            <a:r>
              <a:rPr lang="en-US" sz="2400" dirty="0">
                <a:solidFill>
                  <a:schemeClr val="accent1">
                    <a:lumMod val="75000"/>
                  </a:schemeClr>
                </a:solidFill>
                <a:latin typeface="Times New Roman" panose="02020603050405020304" pitchFamily="18" charset="0"/>
                <a:cs typeface="Times New Roman" panose="02020603050405020304" pitchFamily="18" charset="0"/>
              </a:rPr>
              <a:t>coat.</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4-</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The </a:t>
            </a:r>
            <a:r>
              <a:rPr lang="en-US" sz="2400" dirty="0">
                <a:solidFill>
                  <a:schemeClr val="accent1">
                    <a:lumMod val="75000"/>
                  </a:schemeClr>
                </a:solidFill>
                <a:latin typeface="Times New Roman" panose="02020603050405020304" pitchFamily="18" charset="0"/>
                <a:cs typeface="Times New Roman" panose="02020603050405020304" pitchFamily="18" charset="0"/>
              </a:rPr>
              <a:t>animal rubs the base of its tail against any suitable object, the tail to acquire an un groomed ,rat tailed, appearance.</a:t>
            </a:r>
          </a:p>
          <a:p>
            <a:pPr algn="l"/>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35453175"/>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2" end="2"/>
                                            </p:txEl>
                                          </p:spTgt>
                                        </p:tgtEl>
                                      </p:cBhvr>
                                    </p:animEffect>
                                    <p:animScale>
                                      <p:cBhvr>
                                        <p:cTn id="7" dur="250" autoRev="1" fill="hold"/>
                                        <p:tgtEl>
                                          <p:spTgt spid="5">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5">
                                            <p:txEl>
                                              <p:pRg st="5" end="5"/>
                                            </p:txEl>
                                          </p:spTgt>
                                        </p:tgtEl>
                                      </p:cBhvr>
                                    </p:animEffect>
                                    <p:animScale>
                                      <p:cBhvr>
                                        <p:cTn id="12" dur="250" autoRev="1" fill="hold"/>
                                        <p:tgtEl>
                                          <p:spTgt spid="5">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 xmlns:a14="http://schemas.microsoft.com/office/drawing/2010/main" val="0"/>
              </a:ext>
            </a:extLst>
          </a:blip>
          <a:srcRect t="29462" b="29462"/>
          <a:stretch/>
        </p:blipFill>
        <p:spPr>
          <a:xfrm>
            <a:off x="1" y="0"/>
            <a:ext cx="9144000" cy="5143500"/>
          </a:xfrm>
          <a:prstGeom prst="rect">
            <a:avLst/>
          </a:prstGeom>
        </p:spPr>
      </p:pic>
      <p:sp>
        <p:nvSpPr>
          <p:cNvPr id="5" name="مربع نص 4"/>
          <p:cNvSpPr txBox="1"/>
          <p:nvPr/>
        </p:nvSpPr>
        <p:spPr>
          <a:xfrm>
            <a:off x="143509" y="87474"/>
            <a:ext cx="8856984" cy="4585871"/>
          </a:xfrm>
          <a:prstGeom prst="rect">
            <a:avLst/>
          </a:prstGeom>
          <a:noFill/>
        </p:spPr>
        <p:txBody>
          <a:bodyPr wrap="square" rtlCol="0">
            <a:spAutoFit/>
          </a:bodyPr>
          <a:lstStyle/>
          <a:p>
            <a:pPr algn="l"/>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NEMATODA</a:t>
            </a:r>
          </a:p>
          <a:p>
            <a:pPr algn="ct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Oxyuris</a:t>
            </a:r>
            <a:r>
              <a:rPr lang="en-US" sz="2400" b="1" i="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i="1" dirty="0" err="1">
                <a:solidFill>
                  <a:schemeClr val="accent2">
                    <a:lumMod val="75000"/>
                  </a:schemeClr>
                </a:solidFill>
                <a:latin typeface="Times New Roman" panose="02020603050405020304" pitchFamily="18" charset="0"/>
                <a:cs typeface="Times New Roman" panose="02020603050405020304" pitchFamily="18" charset="0"/>
              </a:rPr>
              <a:t>equi</a:t>
            </a:r>
            <a:endParaRPr lang="en-US" sz="2400" b="1"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Diagnosis</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75000"/>
                  </a:schemeClr>
                </a:solidFill>
                <a:latin typeface="Times New Roman" panose="02020603050405020304" pitchFamily="18" charset="0"/>
                <a:cs typeface="Times New Roman" panose="02020603050405020304" pitchFamily="18" charset="0"/>
              </a:rPr>
              <a:t>-</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Clinical </a:t>
            </a:r>
            <a:r>
              <a:rPr lang="en-US" sz="2400" dirty="0">
                <a:solidFill>
                  <a:schemeClr val="accent1">
                    <a:lumMod val="75000"/>
                  </a:schemeClr>
                </a:solidFill>
                <a:latin typeface="Times New Roman" panose="02020603050405020304" pitchFamily="18" charset="0"/>
                <a:cs typeface="Times New Roman" panose="02020603050405020304" pitchFamily="18" charset="0"/>
              </a:rPr>
              <a:t>signs</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err="1" smtClean="0">
                <a:solidFill>
                  <a:schemeClr val="accent1">
                    <a:lumMod val="75000"/>
                  </a:schemeClr>
                </a:solidFill>
                <a:latin typeface="Times New Roman" panose="02020603050405020304" pitchFamily="18" charset="0"/>
                <a:cs typeface="Times New Roman" panose="02020603050405020304" pitchFamily="18" charset="0"/>
              </a:rPr>
              <a:t>Faecal</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Rectum </a:t>
            </a:r>
            <a:r>
              <a:rPr lang="en-US" sz="2400" dirty="0">
                <a:solidFill>
                  <a:schemeClr val="accent1">
                    <a:lumMod val="75000"/>
                  </a:schemeClr>
                </a:solidFill>
                <a:latin typeface="Times New Roman" panose="02020603050405020304" pitchFamily="18" charset="0"/>
                <a:cs typeface="Times New Roman" panose="02020603050405020304" pitchFamily="18" charset="0"/>
              </a:rPr>
              <a:t>exam</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en-US" sz="24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l"/>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Treatment</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a:solidFill>
                  <a:schemeClr val="accent1">
                    <a:lumMod val="75000"/>
                  </a:schemeClr>
                </a:solidFill>
                <a:latin typeface="Times New Roman" panose="02020603050405020304" pitchFamily="18" charset="0"/>
                <a:cs typeface="Times New Roman" panose="02020603050405020304" pitchFamily="18" charset="0"/>
              </a:rPr>
              <a:t>Rx,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mebendazole</a:t>
            </a:r>
            <a:r>
              <a:rPr lang="en-US" sz="2400" dirty="0">
                <a:solidFill>
                  <a:schemeClr val="accent1">
                    <a:lumMod val="75000"/>
                  </a:schemeClr>
                </a:solidFill>
                <a:latin typeface="Times New Roman" panose="02020603050405020304" pitchFamily="18" charset="0"/>
                <a:cs typeface="Times New Roman" panose="02020603050405020304" pitchFamily="18" charset="0"/>
              </a:rPr>
              <a:t>,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Albendazoal</a:t>
            </a:r>
            <a:r>
              <a:rPr lang="en-US" sz="2400" dirty="0">
                <a:solidFill>
                  <a:schemeClr val="accent1">
                    <a:lumMod val="75000"/>
                  </a:schemeClr>
                </a:solidFill>
                <a:latin typeface="Times New Roman" panose="02020603050405020304" pitchFamily="18" charset="0"/>
                <a:cs typeface="Times New Roman" panose="02020603050405020304" pitchFamily="18" charset="0"/>
              </a:rPr>
              <a:t> and </a:t>
            </a:r>
            <a:r>
              <a:rPr lang="en-US" sz="2400" dirty="0" err="1">
                <a:solidFill>
                  <a:schemeClr val="accent1">
                    <a:lumMod val="75000"/>
                  </a:schemeClr>
                </a:solidFill>
                <a:latin typeface="Times New Roman" panose="02020603050405020304" pitchFamily="18" charset="0"/>
                <a:cs typeface="Times New Roman" panose="02020603050405020304" pitchFamily="18" charset="0"/>
              </a:rPr>
              <a:t>fenbendazol</a:t>
            </a:r>
            <a:r>
              <a:rPr lang="en-US" sz="2400" dirty="0">
                <a:solidFill>
                  <a:schemeClr val="accent1">
                    <a:lumMod val="75000"/>
                  </a:schemeClr>
                </a:solidFill>
                <a:latin typeface="Times New Roman" panose="02020603050405020304" pitchFamily="18" charset="0"/>
                <a:cs typeface="Times New Roman" panose="02020603050405020304" pitchFamily="18" charset="0"/>
              </a:rPr>
              <a:t>.</a:t>
            </a:r>
          </a:p>
          <a:p>
            <a:pPr algn="l"/>
            <a:r>
              <a:rPr lang="en-US" sz="2400" b="1" dirty="0">
                <a:solidFill>
                  <a:schemeClr val="accent2">
                    <a:lumMod val="75000"/>
                  </a:schemeClr>
                </a:solidFill>
                <a:latin typeface="Times New Roman" panose="02020603050405020304" pitchFamily="18" charset="0"/>
                <a:cs typeface="Times New Roman" panose="02020603050405020304" pitchFamily="18" charset="0"/>
              </a:rPr>
              <a:t>Control</a:t>
            </a:r>
            <a:endParaRPr lang="en-US" sz="2400" dirty="0">
              <a:solidFill>
                <a:schemeClr val="accent2">
                  <a:lumMod val="75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Good </a:t>
            </a:r>
            <a:r>
              <a:rPr lang="en-US" sz="2400" dirty="0">
                <a:solidFill>
                  <a:schemeClr val="accent1">
                    <a:lumMod val="75000"/>
                  </a:schemeClr>
                </a:solidFill>
                <a:latin typeface="Times New Roman" panose="02020603050405020304" pitchFamily="18" charset="0"/>
                <a:cs typeface="Times New Roman" panose="02020603050405020304" pitchFamily="18" charset="0"/>
              </a:rPr>
              <a:t>hygiene </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Bedding </a:t>
            </a:r>
            <a:r>
              <a:rPr lang="en-US" sz="2400" dirty="0">
                <a:solidFill>
                  <a:schemeClr val="accent1">
                    <a:lumMod val="75000"/>
                  </a:schemeClr>
                </a:solidFill>
                <a:latin typeface="Times New Roman" panose="02020603050405020304" pitchFamily="18" charset="0"/>
                <a:cs typeface="Times New Roman" panose="02020603050405020304" pitchFamily="18" charset="0"/>
              </a:rPr>
              <a:t>should be removed frequently.</a:t>
            </a:r>
          </a:p>
          <a:p>
            <a:pPr algn="l"/>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 </a:t>
            </a:r>
            <a:r>
              <a:rPr lang="en-US" sz="2400" dirty="0">
                <a:solidFill>
                  <a:schemeClr val="accent1">
                    <a:lumMod val="75000"/>
                  </a:schemeClr>
                </a:solidFill>
                <a:latin typeface="Times New Roman" panose="02020603050405020304" pitchFamily="18" charset="0"/>
                <a:cs typeface="Times New Roman" panose="02020603050405020304" pitchFamily="18" charset="0"/>
              </a:rPr>
              <a:t>clean supply of water  should be </a:t>
            </a: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available.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76504872"/>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xEl>
                                              <p:pRg st="2" end="2"/>
                                            </p:txEl>
                                          </p:spTgt>
                                        </p:tgtEl>
                                      </p:cBhvr>
                                    </p:animEffect>
                                    <p:animScale>
                                      <p:cBhvr>
                                        <p:cTn id="7" dur="250" autoRev="1" fill="hold"/>
                                        <p:tgtEl>
                                          <p:spTgt spid="5">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5">
                                            <p:txEl>
                                              <p:pRg st="6" end="6"/>
                                            </p:txEl>
                                          </p:spTgt>
                                        </p:tgtEl>
                                      </p:cBhvr>
                                    </p:animEffect>
                                    <p:animScale>
                                      <p:cBhvr>
                                        <p:cTn id="12" dur="250" autoRev="1" fill="hold"/>
                                        <p:tgtEl>
                                          <p:spTgt spid="5">
                                            <p:txEl>
                                              <p:pRg st="6" end="6"/>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5">
                                            <p:txEl>
                                              <p:pRg st="8" end="8"/>
                                            </p:txEl>
                                          </p:spTgt>
                                        </p:tgtEl>
                                      </p:cBhvr>
                                    </p:animEffect>
                                    <p:animScale>
                                      <p:cBhvr>
                                        <p:cTn id="17" dur="250" autoRev="1" fill="hold"/>
                                        <p:tgtEl>
                                          <p:spTgt spid="5">
                                            <p:txEl>
                                              <p:pRg st="8" end="8"/>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1441</Words>
  <Application>Microsoft Office PowerPoint</Application>
  <PresentationFormat>عرض على الشاشة (9:16)‏</PresentationFormat>
  <Paragraphs>194</Paragraphs>
  <Slides>23</Slides>
  <Notes>1</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12</cp:revision>
  <dcterms:created xsi:type="dcterms:W3CDTF">2018-10-19T14:07:20Z</dcterms:created>
  <dcterms:modified xsi:type="dcterms:W3CDTF">2018-10-26T07:52:42Z</dcterms:modified>
</cp:coreProperties>
</file>